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67"/>
  </p:notesMasterIdLst>
  <p:handoutMasterIdLst>
    <p:handoutMasterId r:id="rId68"/>
  </p:handoutMasterIdLst>
  <p:sldIdLst>
    <p:sldId id="2147479666" r:id="rId8"/>
    <p:sldId id="2147479669" r:id="rId9"/>
    <p:sldId id="2147479609" r:id="rId10"/>
    <p:sldId id="2147479612" r:id="rId11"/>
    <p:sldId id="2147479613" r:id="rId12"/>
    <p:sldId id="2147479616" r:id="rId13"/>
    <p:sldId id="2147479633" r:id="rId14"/>
    <p:sldId id="2147479606" r:id="rId15"/>
    <p:sldId id="2147479614" r:id="rId16"/>
    <p:sldId id="2147479615" r:id="rId17"/>
    <p:sldId id="2147479608" r:id="rId18"/>
    <p:sldId id="2147479619" r:id="rId19"/>
    <p:sldId id="2147479617" r:id="rId20"/>
    <p:sldId id="2147479628" r:id="rId21"/>
    <p:sldId id="2147479618" r:id="rId22"/>
    <p:sldId id="2147479651" r:id="rId23"/>
    <p:sldId id="2147479610" r:id="rId24"/>
    <p:sldId id="2147479677" r:id="rId25"/>
    <p:sldId id="2147479678" r:id="rId26"/>
    <p:sldId id="2147479607" r:id="rId27"/>
    <p:sldId id="2147479585" r:id="rId28"/>
    <p:sldId id="2147479674" r:id="rId29"/>
    <p:sldId id="2147479675" r:id="rId30"/>
    <p:sldId id="2147479673" r:id="rId31"/>
    <p:sldId id="2147479670" r:id="rId32"/>
    <p:sldId id="2147479676" r:id="rId33"/>
    <p:sldId id="2147479672" r:id="rId34"/>
    <p:sldId id="2147479622" r:id="rId35"/>
    <p:sldId id="2147479623" r:id="rId36"/>
    <p:sldId id="2147479620" r:id="rId37"/>
    <p:sldId id="2147479621" r:id="rId38"/>
    <p:sldId id="2147479637" r:id="rId39"/>
    <p:sldId id="2147479626" r:id="rId40"/>
    <p:sldId id="2147479627" r:id="rId41"/>
    <p:sldId id="2147479629" r:id="rId42"/>
    <p:sldId id="2147479632" r:id="rId43"/>
    <p:sldId id="2147479635" r:id="rId44"/>
    <p:sldId id="2147479634" r:id="rId45"/>
    <p:sldId id="2147479631" r:id="rId46"/>
    <p:sldId id="2147479630" r:id="rId47"/>
    <p:sldId id="2147479636" r:id="rId48"/>
    <p:sldId id="2147479640" r:id="rId49"/>
    <p:sldId id="2147479625" r:id="rId50"/>
    <p:sldId id="2147479638" r:id="rId51"/>
    <p:sldId id="2147479643" r:id="rId52"/>
    <p:sldId id="2147479641" r:id="rId53"/>
    <p:sldId id="2147479650" r:id="rId54"/>
    <p:sldId id="2147479611" r:id="rId55"/>
    <p:sldId id="2147479648" r:id="rId56"/>
    <p:sldId id="2147479646" r:id="rId57"/>
    <p:sldId id="2147479647" r:id="rId58"/>
    <p:sldId id="2147479649" r:id="rId59"/>
    <p:sldId id="2147479645" r:id="rId60"/>
    <p:sldId id="2147479653" r:id="rId61"/>
    <p:sldId id="2147479665" r:id="rId62"/>
    <p:sldId id="2147479652" r:id="rId63"/>
    <p:sldId id="2147479667" r:id="rId64"/>
    <p:sldId id="2147479668" r:id="rId65"/>
    <p:sldId id="2147479584" r:id="rId66"/>
  </p:sldIdLst>
  <p:sldSz cx="12192000" cy="6858000"/>
  <p:notesSz cx="6858000" cy="9144000"/>
  <p:embeddedFontLst>
    <p:embeddedFont>
      <p:font typeface="Cascadia Mono" panose="020B0609020000020004" pitchFamily="49" charset="0"/>
      <p:regular r:id="rId69"/>
      <p:bold r:id="rId70"/>
      <p:italic r:id="rId71"/>
      <p:boldItalic r:id="rId72"/>
    </p:embeddedFon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Lato" panose="020F0502020204030203" pitchFamily="34" charset="0"/>
      <p:regular r:id="rId77"/>
      <p:bold r:id="rId78"/>
      <p:italic r:id="rId79"/>
      <p:boldItalic r:id="rId80"/>
    </p:embeddedFont>
    <p:embeddedFont>
      <p:font typeface="Open Sans" panose="020B0606030504020204" pitchFamily="34" charset="0"/>
      <p:regular r:id="rId81"/>
      <p:bold r:id="rId82"/>
      <p:italic r:id="rId83"/>
      <p:boldItalic r:id="rId84"/>
    </p:embeddedFont>
    <p:embeddedFont>
      <p:font typeface="Segoe UI" panose="020B0502040204020203" pitchFamily="34" charset="0"/>
      <p:regular r:id="rId85"/>
      <p:bold r:id="rId86"/>
      <p:italic r:id="rId87"/>
      <p:boldItalic r:id="rId88"/>
    </p:embeddedFont>
    <p:embeddedFont>
      <p:font typeface="Segoe UI Semibold" panose="020B0702040204020203" pitchFamily="34" charset="0"/>
      <p:regular r:id="rId89"/>
      <p:bold r:id="rId90"/>
      <p:boldItalic r:id="rId91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  <p14:sldId id="2147479669"/>
          </p14:sldIdLst>
        </p14:section>
        <p14:section name="Generative AI" id="{D684342D-205C-44C4-BCDF-9F058F3C9641}">
          <p14:sldIdLst>
            <p14:sldId id="2147479609"/>
            <p14:sldId id="2147479612"/>
            <p14:sldId id="2147479613"/>
            <p14:sldId id="2147479616"/>
            <p14:sldId id="2147479633"/>
            <p14:sldId id="2147479606"/>
            <p14:sldId id="2147479614"/>
            <p14:sldId id="2147479615"/>
            <p14:sldId id="2147479608"/>
            <p14:sldId id="2147479619"/>
            <p14:sldId id="2147479617"/>
            <p14:sldId id="2147479628"/>
            <p14:sldId id="2147479618"/>
            <p14:sldId id="2147479651"/>
            <p14:sldId id="2147479610"/>
            <p14:sldId id="2147479677"/>
          </p14:sldIdLst>
        </p14:section>
        <p14:section name="Semantic Kernel" id="{88B00939-43B2-4F28-9406-1DF37A1296FD}">
          <p14:sldIdLst>
            <p14:sldId id="2147479678"/>
            <p14:sldId id="2147479607"/>
            <p14:sldId id="2147479585"/>
            <p14:sldId id="2147479674"/>
            <p14:sldId id="2147479675"/>
            <p14:sldId id="2147479673"/>
            <p14:sldId id="2147479670"/>
            <p14:sldId id="2147479676"/>
            <p14:sldId id="2147479672"/>
            <p14:sldId id="2147479622"/>
            <p14:sldId id="2147479623"/>
            <p14:sldId id="2147479620"/>
            <p14:sldId id="2147479621"/>
            <p14:sldId id="2147479637"/>
            <p14:sldId id="2147479626"/>
            <p14:sldId id="2147479627"/>
            <p14:sldId id="2147479629"/>
            <p14:sldId id="2147479632"/>
            <p14:sldId id="2147479635"/>
            <p14:sldId id="2147479634"/>
            <p14:sldId id="2147479631"/>
            <p14:sldId id="2147479630"/>
            <p14:sldId id="2147479636"/>
            <p14:sldId id="2147479640"/>
            <p14:sldId id="2147479625"/>
            <p14:sldId id="2147479638"/>
            <p14:sldId id="2147479643"/>
            <p14:sldId id="2147479641"/>
            <p14:sldId id="2147479650"/>
            <p14:sldId id="2147479611"/>
            <p14:sldId id="2147479648"/>
            <p14:sldId id="2147479646"/>
            <p14:sldId id="2147479647"/>
            <p14:sldId id="2147479649"/>
            <p14:sldId id="2147479645"/>
            <p14:sldId id="2147479653"/>
            <p14:sldId id="2147479665"/>
            <p14:sldId id="2147479652"/>
            <p14:sldId id="2147479667"/>
            <p14:sldId id="2147479668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67"/>
    <a:srgbClr val="A39E98"/>
    <a:srgbClr val="F38B3C"/>
    <a:srgbClr val="006EB6"/>
    <a:srgbClr val="27251F"/>
    <a:srgbClr val="10069F"/>
    <a:srgbClr val="2A446F"/>
    <a:srgbClr val="D4EC8E"/>
    <a:srgbClr val="000000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1"/>
    <p:restoredTop sz="88117" autoAdjust="0"/>
  </p:normalViewPr>
  <p:slideViewPr>
    <p:cSldViewPr snapToGrid="0">
      <p:cViewPr varScale="1">
        <p:scale>
          <a:sx n="89" d="100"/>
          <a:sy n="89" d="100"/>
        </p:scale>
        <p:origin x="5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964" y="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handoutMaster" Target="handoutMasters/handoutMaster1.xml"/><Relationship Id="rId84" Type="http://schemas.openxmlformats.org/officeDocument/2006/relationships/font" Target="fonts/font16.fntdata"/><Relationship Id="rId89" Type="http://schemas.openxmlformats.org/officeDocument/2006/relationships/font" Target="fonts/font21.fntdata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Master" Target="slideMasters/slideMaster2.xml"/><Relationship Id="rId90" Type="http://schemas.openxmlformats.org/officeDocument/2006/relationships/font" Target="fonts/font22.fntdata"/><Relationship Id="rId95" Type="http://schemas.openxmlformats.org/officeDocument/2006/relationships/theme" Target="theme/theme1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font" Target="fonts/font1.fntdata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93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font" Target="fonts/font20.fntdata"/><Relationship Id="rId91" Type="http://schemas.openxmlformats.org/officeDocument/2006/relationships/font" Target="fonts/font23.fntdata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font" Target="fonts/font8.fntdata"/><Relationship Id="rId7" Type="http://schemas.openxmlformats.org/officeDocument/2006/relationships/slideMaster" Target="slideMasters/slideMaster4.xml"/><Relationship Id="rId71" Type="http://schemas.openxmlformats.org/officeDocument/2006/relationships/font" Target="fonts/font3.fntdata"/><Relationship Id="rId9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font" Target="fonts/font19.fntdata"/><Relationship Id="rId61" Type="http://schemas.openxmlformats.org/officeDocument/2006/relationships/slide" Target="slides/slide54.xml"/><Relationship Id="rId82" Type="http://schemas.openxmlformats.org/officeDocument/2006/relationships/font" Target="fonts/font14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88B8B-C8CA-4036-AD7B-8D7125E2E42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A6865961-9F02-45F3-A325-033C42B3EC0F}">
      <dgm:prSet/>
      <dgm:spPr>
        <a:noFill/>
      </dgm:spPr>
      <dgm:t>
        <a:bodyPr/>
        <a:lstStyle/>
        <a:p>
          <a:r>
            <a:rPr lang="en-US" baseline="0" dirty="0"/>
            <a:t>Native Functions</a:t>
          </a:r>
          <a:endParaRPr lang="en-DE" dirty="0"/>
        </a:p>
      </dgm:t>
    </dgm:pt>
    <dgm:pt modelId="{85DC035D-2358-4313-8433-4970BD6E39DC}" type="parTrans" cxnId="{14DDC0A4-4D57-49B0-936F-8C18FA12A992}">
      <dgm:prSet/>
      <dgm:spPr/>
      <dgm:t>
        <a:bodyPr/>
        <a:lstStyle/>
        <a:p>
          <a:endParaRPr lang="en-DE"/>
        </a:p>
      </dgm:t>
    </dgm:pt>
    <dgm:pt modelId="{5BE424E1-D96E-48C1-AC91-C992A05EFDC6}" type="sibTrans" cxnId="{14DDC0A4-4D57-49B0-936F-8C18FA12A992}">
      <dgm:prSet/>
      <dgm:spPr/>
      <dgm:t>
        <a:bodyPr/>
        <a:lstStyle/>
        <a:p>
          <a:endParaRPr lang="en-DE"/>
        </a:p>
      </dgm:t>
    </dgm:pt>
    <dgm:pt modelId="{95C841E2-F6CD-4885-8232-E3B832E985AE}">
      <dgm:prSet/>
      <dgm:spPr>
        <a:noFill/>
      </dgm:spPr>
      <dgm:t>
        <a:bodyPr/>
        <a:lstStyle/>
        <a:p>
          <a:r>
            <a:rPr lang="en-US" baseline="0"/>
            <a:t>Semantic Functions</a:t>
          </a:r>
          <a:endParaRPr lang="en-DE"/>
        </a:p>
      </dgm:t>
    </dgm:pt>
    <dgm:pt modelId="{04E09DA5-BE3E-49EE-A2CE-6F06F5893CBD}" type="parTrans" cxnId="{214223AD-FCE5-4190-8A4E-53E706608490}">
      <dgm:prSet/>
      <dgm:spPr/>
      <dgm:t>
        <a:bodyPr/>
        <a:lstStyle/>
        <a:p>
          <a:endParaRPr lang="en-DE"/>
        </a:p>
      </dgm:t>
    </dgm:pt>
    <dgm:pt modelId="{B1349736-EA67-4D43-B729-62B4B4D2849A}" type="sibTrans" cxnId="{214223AD-FCE5-4190-8A4E-53E706608490}">
      <dgm:prSet/>
      <dgm:spPr/>
      <dgm:t>
        <a:bodyPr/>
        <a:lstStyle/>
        <a:p>
          <a:endParaRPr lang="en-DE"/>
        </a:p>
      </dgm:t>
    </dgm:pt>
    <dgm:pt modelId="{D36DC088-9F31-4B70-959C-5799520F280F}" type="pres">
      <dgm:prSet presAssocID="{7DD88B8B-C8CA-4036-AD7B-8D7125E2E421}" presName="Name0" presStyleCnt="0">
        <dgm:presLayoutVars>
          <dgm:dir/>
          <dgm:animLvl val="lvl"/>
          <dgm:resizeHandles val="exact"/>
        </dgm:presLayoutVars>
      </dgm:prSet>
      <dgm:spPr/>
    </dgm:pt>
    <dgm:pt modelId="{0D3E91EA-4D04-4912-AED4-14626574B87A}" type="pres">
      <dgm:prSet presAssocID="{A6865961-9F02-45F3-A325-033C42B3EC0F}" presName="linNode" presStyleCnt="0"/>
      <dgm:spPr/>
    </dgm:pt>
    <dgm:pt modelId="{DEEB56CF-7F41-40FF-A587-7FCD94F78681}" type="pres">
      <dgm:prSet presAssocID="{A6865961-9F02-45F3-A325-033C42B3EC0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FC9F7EDD-75FB-41B4-853B-F1C44BD2A06F}" type="pres">
      <dgm:prSet presAssocID="{5BE424E1-D96E-48C1-AC91-C992A05EFDC6}" presName="sp" presStyleCnt="0"/>
      <dgm:spPr/>
    </dgm:pt>
    <dgm:pt modelId="{C863830F-E5CF-440B-9882-A8BD968BF3F7}" type="pres">
      <dgm:prSet presAssocID="{95C841E2-F6CD-4885-8232-E3B832E985AE}" presName="linNode" presStyleCnt="0"/>
      <dgm:spPr/>
    </dgm:pt>
    <dgm:pt modelId="{06809FA6-EEC6-4D4E-BC24-65288E2BC8D1}" type="pres">
      <dgm:prSet presAssocID="{95C841E2-F6CD-4885-8232-E3B832E985AE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EFDE6720-14C6-42DD-9FF1-F42737896071}" type="presOf" srcId="{7DD88B8B-C8CA-4036-AD7B-8D7125E2E421}" destId="{D36DC088-9F31-4B70-959C-5799520F280F}" srcOrd="0" destOrd="0" presId="urn:microsoft.com/office/officeart/2005/8/layout/vList5"/>
    <dgm:cxn modelId="{CE5B1155-860D-449B-B7B1-9C554A42091B}" type="presOf" srcId="{A6865961-9F02-45F3-A325-033C42B3EC0F}" destId="{DEEB56CF-7F41-40FF-A587-7FCD94F78681}" srcOrd="0" destOrd="0" presId="urn:microsoft.com/office/officeart/2005/8/layout/vList5"/>
    <dgm:cxn modelId="{14DDC0A4-4D57-49B0-936F-8C18FA12A992}" srcId="{7DD88B8B-C8CA-4036-AD7B-8D7125E2E421}" destId="{A6865961-9F02-45F3-A325-033C42B3EC0F}" srcOrd="0" destOrd="0" parTransId="{85DC035D-2358-4313-8433-4970BD6E39DC}" sibTransId="{5BE424E1-D96E-48C1-AC91-C992A05EFDC6}"/>
    <dgm:cxn modelId="{214223AD-FCE5-4190-8A4E-53E706608490}" srcId="{7DD88B8B-C8CA-4036-AD7B-8D7125E2E421}" destId="{95C841E2-F6CD-4885-8232-E3B832E985AE}" srcOrd="1" destOrd="0" parTransId="{04E09DA5-BE3E-49EE-A2CE-6F06F5893CBD}" sibTransId="{B1349736-EA67-4D43-B729-62B4B4D2849A}"/>
    <dgm:cxn modelId="{6698A3C1-CA32-4A00-8F45-F02521676C71}" type="presOf" srcId="{95C841E2-F6CD-4885-8232-E3B832E985AE}" destId="{06809FA6-EEC6-4D4E-BC24-65288E2BC8D1}" srcOrd="0" destOrd="0" presId="urn:microsoft.com/office/officeart/2005/8/layout/vList5"/>
    <dgm:cxn modelId="{1558318F-7479-4C43-AF4D-4E21EC8741B1}" type="presParOf" srcId="{D36DC088-9F31-4B70-959C-5799520F280F}" destId="{0D3E91EA-4D04-4912-AED4-14626574B87A}" srcOrd="0" destOrd="0" presId="urn:microsoft.com/office/officeart/2005/8/layout/vList5"/>
    <dgm:cxn modelId="{A3A79CDA-A945-4DB7-B783-036BB7A662F1}" type="presParOf" srcId="{0D3E91EA-4D04-4912-AED4-14626574B87A}" destId="{DEEB56CF-7F41-40FF-A587-7FCD94F78681}" srcOrd="0" destOrd="0" presId="urn:microsoft.com/office/officeart/2005/8/layout/vList5"/>
    <dgm:cxn modelId="{0CDB83EC-61A3-4990-BA68-D148A19D4069}" type="presParOf" srcId="{D36DC088-9F31-4B70-959C-5799520F280F}" destId="{FC9F7EDD-75FB-41B4-853B-F1C44BD2A06F}" srcOrd="1" destOrd="0" presId="urn:microsoft.com/office/officeart/2005/8/layout/vList5"/>
    <dgm:cxn modelId="{3A816C4F-98AD-49F9-8D9E-9BDCA0A6C3B1}" type="presParOf" srcId="{D36DC088-9F31-4B70-959C-5799520F280F}" destId="{C863830F-E5CF-440B-9882-A8BD968BF3F7}" srcOrd="2" destOrd="0" presId="urn:microsoft.com/office/officeart/2005/8/layout/vList5"/>
    <dgm:cxn modelId="{80305AC1-A5E3-4DEB-B4AF-94CA64074A93}" type="presParOf" srcId="{C863830F-E5CF-440B-9882-A8BD968BF3F7}" destId="{06809FA6-EEC6-4D4E-BC24-65288E2BC8D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B56CF-7F41-40FF-A587-7FCD94F78681}">
      <dsp:nvSpPr>
        <dsp:cNvPr id="0" name=""/>
        <dsp:cNvSpPr/>
      </dsp:nvSpPr>
      <dsp:spPr>
        <a:xfrm>
          <a:off x="3725492" y="18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Native Functions</a:t>
          </a:r>
          <a:endParaRPr lang="en-DE" sz="3500" kern="1200" dirty="0"/>
        </a:p>
      </dsp:txBody>
      <dsp:txXfrm>
        <a:off x="3762013" y="36539"/>
        <a:ext cx="4118137" cy="675091"/>
      </dsp:txXfrm>
    </dsp:sp>
    <dsp:sp modelId="{06809FA6-EEC6-4D4E-BC24-65288E2BC8D1}">
      <dsp:nvSpPr>
        <dsp:cNvPr id="0" name=""/>
        <dsp:cNvSpPr/>
      </dsp:nvSpPr>
      <dsp:spPr>
        <a:xfrm>
          <a:off x="3725492" y="785559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Semantic Functions</a:t>
          </a:r>
          <a:endParaRPr lang="en-DE" sz="3500" kern="1200"/>
        </a:p>
      </dsp:txBody>
      <dsp:txXfrm>
        <a:off x="3762013" y="822080"/>
        <a:ext cx="4118137" cy="675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12/8/2024 3:09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12/8/2024 3:09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12/8/2024 3:09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88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12/8/2024 3:09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7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12/8/2024 3:09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Lines ----- are important. Without them translation will be done, but not used as a final result. Final result will be summarized abstract without translation.</a:t>
            </a:r>
          </a:p>
          <a:p>
            <a:pPr marL="0" indent="0">
              <a:buNone/>
            </a:pPr>
            <a:r>
              <a:rPr lang="en-US" dirty="0"/>
              <a:t>Interestingly both lines are required.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CharCount</a:t>
            </a:r>
            <a:r>
              <a:rPr lang="en-US" dirty="0"/>
              <a:t> will be executed with summarized English text instead of translated text. The function is invoked </a:t>
            </a:r>
            <a:r>
              <a:rPr lang="en-US" dirty="0" err="1"/>
              <a:t>bevore</a:t>
            </a:r>
            <a:r>
              <a:rPr lang="en-US" dirty="0"/>
              <a:t> the translator function is invoked.</a:t>
            </a:r>
          </a:p>
          <a:p>
            <a:pPr marL="228600" indent="-228600">
              <a:buAutoNum type="arabicPeriod"/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12/8/2024 3:09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05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12/8/2024 3:09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95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12/8/2024 3:09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8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2551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41" Type="http://schemas.openxmlformats.org/officeDocument/2006/relationships/image" Target="../media/image19.png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theme" Target="../theme/theme4.xml"/><Relationship Id="rId40" Type="http://schemas.openxmlformats.org/officeDocument/2006/relationships/image" Target="../media/image3.sv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1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  <p:sldLayoutId id="2147485805" r:id="rId3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lmtokencounter.com/" TargetMode="External"/><Relationship Id="rId2" Type="http://schemas.openxmlformats.org/officeDocument/2006/relationships/hyperlink" Target="https://en.wikipedia.org/wiki/Byte_pair_encoding" TargetMode="External"/><Relationship Id="rId1" Type="http://schemas.openxmlformats.org/officeDocument/2006/relationships/slideLayout" Target="../slideLayouts/slideLayout79.xml"/><Relationship Id="rId6" Type="http://schemas.openxmlformats.org/officeDocument/2006/relationships/hyperlink" Target="https://openai.com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platform.openai.com/tokenize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20.4.90.82:6333/dashboard" TargetMode="External"/><Relationship Id="rId1" Type="http://schemas.openxmlformats.org/officeDocument/2006/relationships/slideLayout" Target="../slideLayouts/slideLayout8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ai/openai-dotnet" TargetMode="External"/><Relationship Id="rId1" Type="http://schemas.openxmlformats.org/officeDocument/2006/relationships/slideLayout" Target="../slideLayouts/slideLayout8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153.xml"/><Relationship Id="rId5" Type="http://schemas.openxmlformats.org/officeDocument/2006/relationships/hyperlink" Target="https://python.langchain.com/docs/get_started/introduction" TargetMode="External"/><Relationship Id="rId4" Type="http://schemas.openxmlformats.org/officeDocument/2006/relationships/hyperlink" Target="https://huggingface.co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1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emantic-kernel/ai-orchestration/native-functions" TargetMode="External"/><Relationship Id="rId7" Type="http://schemas.openxmlformats.org/officeDocument/2006/relationships/hyperlink" Target="https://learn.microsoft.com/en-us/semantic-kernel/ai-orchestration/chatgpt-plugins" TargetMode="External"/><Relationship Id="rId2" Type="http://schemas.openxmlformats.org/officeDocument/2006/relationships/hyperlink" Target="https://learn.microsoft.com/en-us/semantic-kernel/ai-orchestration/" TargetMode="External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learn.microsoft.com/en-us/semantic-kernel/ai-orchestration/chaining-functions" TargetMode="External"/><Relationship Id="rId5" Type="http://schemas.openxmlformats.org/officeDocument/2006/relationships/hyperlink" Target="https://learn.microsoft.com/en-us/semantic-kernel/ai-orchestration/plugins" TargetMode="External"/><Relationship Id="rId4" Type="http://schemas.openxmlformats.org/officeDocument/2006/relationships/hyperlink" Target="https://learn.microsoft.com/en-us/semantic-kernel/ai-orchestration/semantic-functions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8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emantic-kernel/ai-orchestration/planners/?tabs=Csharp" TargetMode="External"/><Relationship Id="rId1" Type="http://schemas.openxmlformats.org/officeDocument/2006/relationships/slideLayout" Target="../slideLayouts/slideLayout8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0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agine.art/?utm_source=google&amp;utm_medium=cpc&amp;utm_campaign=Competitor_web_topcountries_ATC&amp;utm_term=midjourney&amp;utm_campaign=Competitor_web_topcountries+%232_subscribe&amp;utm_source=adwords&amp;utm_medium=ppc&amp;hsa_acc=3029240990&amp;hsa_cam=20689885387&amp;hsa_grp=157287518080&amp;hsa_ad=677844962114&amp;hsa_src=g&amp;hsa_tgt=kwd-1720972191805&amp;hsa_kw=midjourney&amp;hsa_mt=b&amp;hsa_net=adwords&amp;hsa_ver=3&amp;gad_source=1&amp;gclid=CjwKCAiAmZGrBhAnEiwAo9qHiRrRh7Il1qMcajsN84vIwk34B8HPJ-jm1_f6mJvwNDAFUpEkqJtkeRoCLRcQAvD_BwE" TargetMode="External"/><Relationship Id="rId13" Type="http://schemas.openxmlformats.org/officeDocument/2006/relationships/image" Target="../media/image47.png"/><Relationship Id="rId3" Type="http://schemas.openxmlformats.org/officeDocument/2006/relationships/hyperlink" Target="https://github.com/azure/aistudio-copilot-sample/tree/oct-refresh" TargetMode="External"/><Relationship Id="rId7" Type="http://schemas.openxmlformats.org/officeDocument/2006/relationships/hyperlink" Target="https://skybox.blockadelabs.com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5.xml"/><Relationship Id="rId6" Type="http://schemas.openxmlformats.org/officeDocument/2006/relationships/hyperlink" Target="https://learn.microsoft.com/en-us/semantic-kernel/overview/" TargetMode="External"/><Relationship Id="rId11" Type="http://schemas.openxmlformats.org/officeDocument/2006/relationships/hyperlink" Target="https://techcommunity.microsoft.com/t5/partner-updates-ireland/book-of-news-microsoft-ignite-2023/ba-p/3985127" TargetMode="External"/><Relationship Id="rId5" Type="http://schemas.openxmlformats.org/officeDocument/2006/relationships/hyperlink" Target="https://ai.azure.com/" TargetMode="External"/><Relationship Id="rId10" Type="http://schemas.openxmlformats.org/officeDocument/2006/relationships/hyperlink" Target="https://learn.microsoft.com/en-us/azure/ai-studio/how-to/sdk-install?tabs=windows" TargetMode="External"/><Relationship Id="rId4" Type="http://schemas.openxmlformats.org/officeDocument/2006/relationships/hyperlink" Target="https://web.powerva.microsoft.com/tryit" TargetMode="External"/><Relationship Id="rId9" Type="http://schemas.openxmlformats.org/officeDocument/2006/relationships/hyperlink" Target="https://www.midjourney.com/home?callbackUrl=%2Fexplore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Relationship Id="rId4" Type="http://schemas.openxmlformats.org/officeDocument/2006/relationships/hyperlink" Target="https://customervoice.microsoft.com/Pages/ResponsePage.aspx?id=v4j5cvGGr0GRqy180BHbR7en2Ais5pxKtso_Pz4b1_xUNTZBNzRKNlVQSFhZMU9aV09EVzYxWFdORCQlQCN0PWcu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65925" y="384393"/>
            <a:ext cx="464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2800" b="1" i="0" dirty="0">
                <a:effectLst/>
                <a:latin typeface="Lato" panose="020F0502020204030203" pitchFamily="34" charset="0"/>
              </a:rPr>
              <a:t>LLM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Chat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2F0CD-7008-7543-DEC3-F8F102AC96CD}"/>
              </a:ext>
            </a:extLst>
          </p:cNvPr>
          <p:cNvSpPr txBox="1"/>
          <p:nvPr/>
        </p:nvSpPr>
        <p:spPr>
          <a:xfrm>
            <a:off x="4892040" y="2635960"/>
            <a:ext cx="6541052" cy="2308324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49C5B1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How can I help you? </a:t>
            </a:r>
          </a:p>
          <a:p>
            <a:r>
              <a:rPr lang="en-US" sz="1800" b="0" i="0" dirty="0">
                <a:solidFill>
                  <a:srgbClr val="FFB900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What's the weather like today?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Where are you located?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I'm in Frankfurt.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It’s 22 degrees and sunny in Frankfurt today.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Thanks! Can you explain scientific abstracts?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dirty="0">
                <a:latin typeface="Consolas" panose="020B0609020204030204" pitchFamily="49" charset="0"/>
                <a:cs typeface="Cordia New" panose="020B0502040204020203" pitchFamily="34" charset="-34"/>
              </a:rPr>
              <a:t>: Yes. Please provide abstract.</a:t>
            </a:r>
            <a:endParaRPr lang="en-US" sz="1800" b="0" i="0" dirty="0">
              <a:effectLst/>
              <a:latin typeface="Consolas" panose="020B0609020204030204" pitchFamily="49" charset="0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4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AD8060-4BED-A189-F769-7F5D89707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69981" y="2293839"/>
            <a:ext cx="7263950" cy="168661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Consuming AI Service as a REST Endpoint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Using Completions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Generating Embeddings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957366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3016210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Clustering</a:t>
            </a:r>
          </a:p>
          <a:p>
            <a:r>
              <a:rPr lang="de-DE" dirty="0" err="1"/>
              <a:t>Recommendations</a:t>
            </a:r>
            <a:endParaRPr lang="de-DE" dirty="0"/>
          </a:p>
          <a:p>
            <a:r>
              <a:rPr lang="de-DE" dirty="0"/>
              <a:t>. . .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CA504B-94CC-3A54-D6EC-DDA016B89F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56740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2"/>
              </a:rPr>
              <a:t>Wikipedia</a:t>
            </a:r>
            <a:endParaRPr lang="de-DE" dirty="0">
              <a:hlinkClick r:id="rId3"/>
            </a:endParaRPr>
          </a:p>
          <a:p>
            <a:r>
              <a:rPr lang="en-US" b="0" i="0" dirty="0">
                <a:effectLst/>
                <a:latin typeface="var(--font-family-secondary)"/>
              </a:rPr>
              <a:t>Tokenizer: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https://platform.openai.com/tokenizer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>
                <a:latin typeface="var(--font-family-secondar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latin typeface="var(--font-family-secondary)"/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6"/>
              </a:rPr>
              <a:t>Pricing (openai.com)</a:t>
            </a:r>
            <a:endParaRPr lang="en-DE" dirty="0"/>
          </a:p>
          <a:p>
            <a:endParaRPr lang="en-US" b="0" i="0" dirty="0">
              <a:effectLst/>
              <a:latin typeface="var(--font-family-secondary)"/>
            </a:endParaRP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49267-15D6-090A-418B-D77FEFC0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24" y="302522"/>
            <a:ext cx="11602658" cy="677108"/>
          </a:xfrm>
        </p:spPr>
        <p:txBody>
          <a:bodyPr/>
          <a:lstStyle/>
          <a:p>
            <a:r>
              <a:rPr lang="en-US" sz="4400" dirty="0"/>
              <a:t>Tokens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30194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qDrant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DB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Vector Search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635E593-82B2-ABC4-AC10-0ACD94438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364216"/>
            <a:ext cx="7772400" cy="237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2425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1" y="2712720"/>
            <a:ext cx="5508419" cy="557076"/>
          </a:xfrm>
        </p:spPr>
        <p:txBody>
          <a:bodyPr/>
          <a:lstStyle/>
          <a:p>
            <a:r>
              <a:rPr lang="en-US" sz="3200" dirty="0"/>
              <a:t>OPEN AI API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153207792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AD8060-4BED-A189-F769-7F5D89707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69981" y="2293839"/>
            <a:ext cx="7263950" cy="116955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dirty="0" err="1"/>
              <a:t>OpenAPClient</a:t>
            </a:r>
            <a:endParaRPr lang="en-US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https://github.com/openai/openai-dotnet</a:t>
            </a:r>
            <a:endParaRPr lang="en-US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7107992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1" y="2712720"/>
            <a:ext cx="5508419" cy="557076"/>
          </a:xfrm>
        </p:spPr>
        <p:txBody>
          <a:bodyPr/>
          <a:lstStyle/>
          <a:p>
            <a:r>
              <a:rPr lang="en-US" sz="3200" dirty="0"/>
              <a:t>SEMANTIC KERNEL</a:t>
            </a:r>
            <a:endParaRPr lang="en-DE" sz="3200" dirty="0"/>
          </a:p>
        </p:txBody>
      </p:sp>
      <p:pic>
        <p:nvPicPr>
          <p:cNvPr id="1026" name="Picture 2" descr="pink circles of semantic kernel">
            <a:extLst>
              <a:ext uri="{FF2B5EF4-FFF2-40B4-BE49-F238E27FC236}">
                <a16:creationId xmlns:a16="http://schemas.microsoft.com/office/drawing/2014/main" id="{B1BC28EE-F5E2-BEA1-0344-F9AA0BF1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1" y="6424476"/>
            <a:ext cx="3830320" cy="3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41662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384902" y="3187329"/>
            <a:ext cx="86128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https://github.com/ddobric/semantic-kernel-training/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0134646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138248" y="603619"/>
            <a:ext cx="5915529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Eine neue Generation von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399714"/>
            <a:ext cx="1979709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420551" y="226090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C#, Python an JAVA.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1695E-E575-22F8-B2DE-F52F56227BA0}"/>
              </a:ext>
            </a:extLst>
          </p:cNvPr>
          <p:cNvSpPr txBox="1"/>
          <p:nvPr/>
        </p:nvSpPr>
        <p:spPr>
          <a:xfrm>
            <a:off x="4273550" y="6376307"/>
            <a:ext cx="640334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de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🦜️🔗 </a:t>
            </a:r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E5916-2F76-FEB3-DCF6-660919A9D2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6" y="1567742"/>
            <a:ext cx="11642165" cy="1538883"/>
          </a:xfrm>
        </p:spPr>
        <p:txBody>
          <a:bodyPr/>
          <a:lstStyle/>
          <a:p>
            <a:r>
              <a:rPr lang="en-US" dirty="0"/>
              <a:t>An agent is an AI that can:</a:t>
            </a:r>
          </a:p>
          <a:p>
            <a:pPr lvl="1"/>
            <a:r>
              <a:rPr lang="en-US" dirty="0"/>
              <a:t>Answer questions </a:t>
            </a:r>
          </a:p>
          <a:p>
            <a:pPr lvl="1"/>
            <a:r>
              <a:rPr lang="en-US" dirty="0"/>
              <a:t>Automate processes for users</a:t>
            </a:r>
          </a:p>
          <a:p>
            <a:pPr lvl="1"/>
            <a:r>
              <a:rPr lang="en-US" dirty="0"/>
              <a:t>. . 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98C9C-0D3B-C905-2252-FEC65E1C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Agent?</a:t>
            </a:r>
          </a:p>
        </p:txBody>
      </p:sp>
    </p:spTree>
    <p:extLst>
      <p:ext uri="{BB962C8B-B14F-4D97-AF65-F5344CB8AC3E}">
        <p14:creationId xmlns:p14="http://schemas.microsoft.com/office/powerpoint/2010/main" val="42290861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E5916-2F76-FEB3-DCF6-660919A9D2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2871103"/>
            <a:ext cx="11642165" cy="9479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Copilot is an AI application that consists of one or more agents, </a:t>
            </a:r>
          </a:p>
          <a:p>
            <a:pPr marL="0" indent="0" algn="ctr">
              <a:buNone/>
            </a:pPr>
            <a:r>
              <a:rPr lang="en-US" dirty="0"/>
              <a:t>which orchestrate tasks.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98C9C-0D3B-C905-2252-FEC65E1C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Copilot?</a:t>
            </a:r>
          </a:p>
        </p:txBody>
      </p:sp>
    </p:spTree>
    <p:extLst>
      <p:ext uri="{BB962C8B-B14F-4D97-AF65-F5344CB8AC3E}">
        <p14:creationId xmlns:p14="http://schemas.microsoft.com/office/powerpoint/2010/main" val="171609926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1FD66E-8092-4032-246D-16201B89BE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2215991"/>
          </a:xfrm>
        </p:spPr>
        <p:txBody>
          <a:bodyPr/>
          <a:lstStyle/>
          <a:p>
            <a:r>
              <a:rPr lang="en-US" sz="2400" dirty="0"/>
              <a:t>SK is a framework to build agents</a:t>
            </a:r>
          </a:p>
          <a:p>
            <a:r>
              <a:rPr lang="en-US" sz="2400" dirty="0"/>
              <a:t>You can easily use LLM models for chat, create images and video so on.</a:t>
            </a:r>
          </a:p>
          <a:p>
            <a:r>
              <a:rPr lang="en-US" sz="2400" dirty="0"/>
              <a:t>Making automated Agents that automate business processes is hard?</a:t>
            </a:r>
          </a:p>
          <a:p>
            <a:r>
              <a:rPr lang="en-US" sz="2400" dirty="0"/>
              <a:t>You need a framework for such complex engineering tasks.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80A2C-7FAD-42CB-43FC-5A00DD65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use SK?</a:t>
            </a:r>
          </a:p>
        </p:txBody>
      </p:sp>
    </p:spTree>
    <p:extLst>
      <p:ext uri="{BB962C8B-B14F-4D97-AF65-F5344CB8AC3E}">
        <p14:creationId xmlns:p14="http://schemas.microsoft.com/office/powerpoint/2010/main" val="109274503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555EB9-4079-BB45-9943-3033F137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the “Smart” application</a:t>
            </a:r>
          </a:p>
        </p:txBody>
      </p:sp>
      <p:pic>
        <p:nvPicPr>
          <p:cNvPr id="1026" name="Picture 2" descr="The kernel is at the center of everything in Semantic Kernel">
            <a:extLst>
              <a:ext uri="{FF2B5EF4-FFF2-40B4-BE49-F238E27FC236}">
                <a16:creationId xmlns:a16="http://schemas.microsoft.com/office/drawing/2014/main" id="{95163497-21E5-B69A-3790-56044E99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88" y="1644319"/>
            <a:ext cx="9749051" cy="45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00364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0277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0C5BB9-E3DC-CA2B-C418-8BEE5D2967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947952"/>
          </a:xfrm>
        </p:spPr>
        <p:txBody>
          <a:bodyPr/>
          <a:lstStyle/>
          <a:p>
            <a:r>
              <a:rPr lang="en-US" dirty="0"/>
              <a:t>Native Functions (C#, Python, JAVA, ??)</a:t>
            </a:r>
          </a:p>
          <a:p>
            <a:r>
              <a:rPr lang="en-US" dirty="0"/>
              <a:t>Prompts (Semantic Functions)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86ABF6-247D-D3BF-4E0B-FF21C37D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Knowledge is inside Plugins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2B8E0-1BE5-48FF-4A99-F9157414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99" y="3280296"/>
            <a:ext cx="4645401" cy="26564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65AC51-2B65-4BDC-42E9-4596A94C776B}"/>
              </a:ext>
            </a:extLst>
          </p:cNvPr>
          <p:cNvSpPr/>
          <p:nvPr/>
        </p:nvSpPr>
        <p:spPr bwMode="auto">
          <a:xfrm>
            <a:off x="5302155" y="4394579"/>
            <a:ext cx="1317009" cy="1173708"/>
          </a:xfrm>
          <a:prstGeom prst="rect">
            <a:avLst/>
          </a:prstGeom>
          <a:solidFill>
            <a:schemeClr val="accent5">
              <a:alpha val="6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9771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9173EE-EF56-5994-B881-650FBD1671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5404" y="1706444"/>
            <a:ext cx="11642165" cy="455509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the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kernel</a:t>
            </a:r>
            <a:endParaRPr lang="de-DE" sz="3200" b="0" i="0" u="sng" dirty="0"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u="sng" dirty="0"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native 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u="sng" dirty="0"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AI </a:t>
            </a:r>
            <a:r>
              <a:rPr lang="de-DE" sz="3200" u="sng" dirty="0" err="1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plugins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Chaining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together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</a:rPr>
              <a:t>Planer </a:t>
            </a: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and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</a:t>
            </a: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endParaRPr lang="de-DE" sz="3200" u="sng" dirty="0">
              <a:latin typeface="-apple-system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008C62-A089-6CC5-8097-DAF115AB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Semantic Kernel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4600912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89" y="365760"/>
            <a:ext cx="4044632" cy="307777"/>
          </a:xfrm>
        </p:spPr>
        <p:txBody>
          <a:bodyPr/>
          <a:lstStyle/>
          <a:p>
            <a:r>
              <a:rPr lang="en-US" sz="2000" dirty="0"/>
              <a:t>SEMANTIC KERNEL OVERVIEW</a:t>
            </a:r>
            <a:endParaRPr lang="en-D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306DC-A081-3A0E-3F83-8E85B049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75" y="2046435"/>
            <a:ext cx="6329409" cy="29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64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368" y="3101201"/>
            <a:ext cx="4354511" cy="553998"/>
          </a:xfrm>
        </p:spPr>
        <p:txBody>
          <a:bodyPr/>
          <a:lstStyle/>
          <a:p>
            <a:r>
              <a:rPr lang="en-US" dirty="0"/>
              <a:t>GENERATIVE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7937810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1318971" y="2480074"/>
            <a:ext cx="10577566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 </a:t>
            </a:r>
            <a:r>
              <a:rPr lang="de-DE" dirty="0" err="1"/>
              <a:t>kernel</a:t>
            </a:r>
            <a:r>
              <a:rPr lang="de-DE" dirty="0"/>
              <a:t> = </a:t>
            </a:r>
            <a:r>
              <a:rPr lang="de-DE" dirty="0" err="1"/>
              <a:t>Kernel.CreateBuilder</a:t>
            </a:r>
            <a:r>
              <a:rPr lang="de-DE" dirty="0"/>
              <a:t>()</a:t>
            </a:r>
          </a:p>
          <a:p>
            <a:r>
              <a:rPr lang="de-DE" dirty="0"/>
              <a:t>     .</a:t>
            </a:r>
            <a:r>
              <a:rPr lang="de-DE" dirty="0" err="1">
                <a:solidFill>
                  <a:srgbClr val="92D050"/>
                </a:solidFill>
              </a:rPr>
              <a:t>AddOpenAIChatCompletion</a:t>
            </a:r>
            <a:r>
              <a:rPr lang="de-DE" dirty="0"/>
              <a:t>(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("OPENAI_CHATCOMPLETION_DEPLOYMENT")!, 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("OPENAI_API_KEY")!,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("OPENAI_ORGID")!)</a:t>
            </a:r>
          </a:p>
          <a:p>
            <a:r>
              <a:rPr lang="de-DE" dirty="0"/>
              <a:t>.</a:t>
            </a:r>
            <a:r>
              <a:rPr lang="de-DE" dirty="0" err="1"/>
              <a:t>Build</a:t>
            </a:r>
            <a:r>
              <a:rPr lang="de-DE" dirty="0"/>
              <a:t>();}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7962694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Azure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668741" y="2188353"/>
            <a:ext cx="12629816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 </a:t>
            </a:r>
            <a:r>
              <a:rPr lang="de-DE" dirty="0" err="1"/>
              <a:t>kernel</a:t>
            </a:r>
            <a:r>
              <a:rPr lang="de-DE" dirty="0"/>
              <a:t> = </a:t>
            </a:r>
            <a:r>
              <a:rPr lang="de-DE" dirty="0" err="1"/>
              <a:t>Kernel.CreateBuilder</a:t>
            </a:r>
            <a:r>
              <a:rPr lang="de-DE" dirty="0"/>
              <a:t>()</a:t>
            </a:r>
          </a:p>
          <a:p>
            <a:r>
              <a:rPr lang="de-DE" dirty="0"/>
              <a:t>  .</a:t>
            </a:r>
            <a:r>
              <a:rPr lang="de-DE" dirty="0" err="1">
                <a:solidFill>
                  <a:srgbClr val="92D050"/>
                </a:solidFill>
              </a:rPr>
              <a:t>AddAzureOpenAIChatCompletion</a:t>
            </a:r>
            <a:r>
              <a:rPr lang="de-DE" dirty="0"/>
              <a:t>(</a:t>
            </a:r>
          </a:p>
          <a:p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("AZURE_OPENAI_CHATCOMPLETION_DEPLOYMENT")!, </a:t>
            </a:r>
          </a:p>
          <a:p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("AZURE_OPENAI_ENDPOINT")!,     </a:t>
            </a:r>
            <a:br>
              <a:rPr lang="de-DE" dirty="0"/>
            </a:br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("AZURE_OPENAI_API_KEY")! )</a:t>
            </a:r>
          </a:p>
          <a:p>
            <a:r>
              <a:rPr lang="de-DE" dirty="0"/>
              <a:t>  .</a:t>
            </a:r>
            <a:r>
              <a:rPr lang="de-DE" dirty="0" err="1"/>
              <a:t>Build</a:t>
            </a:r>
            <a:r>
              <a:rPr lang="de-DE" dirty="0"/>
              <a:t>();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193357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156B43-61D6-223E-B139-4C6190C7ED7B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188737167"/>
              </p:ext>
            </p:extLst>
          </p:nvPr>
        </p:nvGraphicFramePr>
        <p:xfrm>
          <a:off x="0" y="2662144"/>
          <a:ext cx="11642165" cy="153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8BB8E76-E31B-720A-8568-7CFE8B3C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3973476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9" y="183488"/>
            <a:ext cx="4044632" cy="492443"/>
          </a:xfrm>
        </p:spPr>
        <p:txBody>
          <a:bodyPr/>
          <a:lstStyle/>
          <a:p>
            <a:r>
              <a:rPr lang="en-US" sz="3200" dirty="0"/>
              <a:t>NATIVE FUNCTIONS</a:t>
            </a:r>
            <a:endParaRPr lang="en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3CDD5-BEB2-6C26-6D44-19EF7B91CC0F}"/>
              </a:ext>
            </a:extLst>
          </p:cNvPr>
          <p:cNvSpPr txBox="1"/>
          <p:nvPr/>
        </p:nvSpPr>
        <p:spPr>
          <a:xfrm>
            <a:off x="-1000164" y="3013501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native function is a function </a:t>
            </a:r>
          </a:p>
          <a:p>
            <a:pPr algn="ctr"/>
            <a:r>
              <a:rPr lang="en-US" sz="2000" dirty="0"/>
              <a:t>defined by the code</a:t>
            </a:r>
            <a:endParaRPr lang="en-DE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68151-7129-C3A4-BFA0-92C252CCAE75}"/>
              </a:ext>
            </a:extLst>
          </p:cNvPr>
          <p:cNvSpPr txBox="1"/>
          <p:nvPr/>
        </p:nvSpPr>
        <p:spPr>
          <a:xfrm>
            <a:off x="4135120" y="2690336"/>
            <a:ext cx="8016240" cy="1323439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[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KernelFunction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, Description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"Gets the UTC current time."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de-DE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de-DE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e-DE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e-DE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UtcNow</a:t>
            </a:r>
            <a:r>
              <a:rPr lang="de-DE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DE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{</a:t>
            </a:r>
          </a:p>
          <a:p>
            <a:r>
              <a:rPr lang="de-DE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de-DE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DateTime.UtcNow.ToString</a:t>
            </a:r>
            <a:r>
              <a:rPr lang="de-DE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DE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  }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595276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78" y="352041"/>
            <a:ext cx="4044632" cy="430887"/>
          </a:xfrm>
        </p:spPr>
        <p:txBody>
          <a:bodyPr/>
          <a:lstStyle/>
          <a:p>
            <a:r>
              <a:rPr lang="en-US" sz="2800" dirty="0"/>
              <a:t>SEMANTIC FUNCTIONS</a:t>
            </a:r>
            <a:endParaRPr lang="en-DE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006F8-71D0-7C82-30C9-769DDA19FCD9}"/>
              </a:ext>
            </a:extLst>
          </p:cNvPr>
          <p:cNvSpPr txBox="1"/>
          <p:nvPr/>
        </p:nvSpPr>
        <p:spPr>
          <a:xfrm>
            <a:off x="-974764" y="2925044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semantic function is a function </a:t>
            </a:r>
          </a:p>
          <a:p>
            <a:pPr algn="ctr"/>
            <a:r>
              <a:rPr lang="en-US" sz="2000" dirty="0"/>
              <a:t>defined by the LLM prompt</a:t>
            </a:r>
            <a:endParaRPr lang="en-D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B5669-79EF-D5A5-89A0-51A02C4AC9EA}"/>
              </a:ext>
            </a:extLst>
          </p:cNvPr>
          <p:cNvSpPr txBox="1"/>
          <p:nvPr/>
        </p:nvSpPr>
        <p:spPr>
          <a:xfrm>
            <a:off x="5378785" y="1200288"/>
            <a:ext cx="5789481" cy="1323439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DE" sz="2000" dirty="0"/>
              <a:t>string prompt = @"Bot: How can I help you?</a:t>
            </a:r>
          </a:p>
          <a:p>
            <a:r>
              <a:rPr lang="en-DE" sz="2000" dirty="0"/>
              <a:t>User: {{$input}}</a:t>
            </a:r>
          </a:p>
          <a:p>
            <a:r>
              <a:rPr lang="en-DE" sz="2000" dirty="0"/>
              <a:t>---------------------------------------------</a:t>
            </a:r>
          </a:p>
          <a:p>
            <a:r>
              <a:rPr lang="en-DE" sz="2000" dirty="0"/>
              <a:t>The intent of the user in 5 words or less: ";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C865D-A74E-B763-D110-45DD3F4F58CB}"/>
              </a:ext>
            </a:extLst>
          </p:cNvPr>
          <p:cNvSpPr txBox="1"/>
          <p:nvPr/>
        </p:nvSpPr>
        <p:spPr>
          <a:xfrm>
            <a:off x="5378785" y="3296801"/>
            <a:ext cx="5789481" cy="347787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DE" sz="2000" dirty="0"/>
              <a:t>Plugins</a:t>
            </a:r>
          </a:p>
          <a:p>
            <a:r>
              <a:rPr lang="en-DE" sz="2000" dirty="0"/>
              <a:t>│</a:t>
            </a:r>
          </a:p>
          <a:p>
            <a:r>
              <a:rPr lang="en-DE" sz="2000" dirty="0"/>
              <a:t>│─── Plugin</a:t>
            </a:r>
            <a:r>
              <a:rPr lang="en-US" sz="2000" dirty="0"/>
              <a:t>1</a:t>
            </a:r>
            <a:endParaRPr lang="en-DE" sz="2000" dirty="0"/>
          </a:p>
          <a:p>
            <a:r>
              <a:rPr lang="en-US" sz="2000" dirty="0"/>
              <a:t>    </a:t>
            </a:r>
            <a:r>
              <a:rPr lang="en-DE" sz="2000" dirty="0"/>
              <a:t>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Function11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Function12</a:t>
            </a:r>
          </a:p>
          <a:p>
            <a:endParaRPr lang="en-US" sz="2000" dirty="0"/>
          </a:p>
          <a:p>
            <a:r>
              <a:rPr lang="en-DE" sz="2000" dirty="0"/>
              <a:t>└─── Plugin</a:t>
            </a:r>
            <a:r>
              <a:rPr lang="en-US" sz="2000" dirty="0"/>
              <a:t>2</a:t>
            </a:r>
            <a:endParaRPr lang="en-DE" sz="2000" dirty="0"/>
          </a:p>
          <a:p>
            <a:r>
              <a:rPr lang="en-DE" sz="2000" dirty="0"/>
              <a:t>    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Function21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Function22</a:t>
            </a:r>
            <a:endParaRPr lang="en-DE" sz="20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634562E-5E2E-0828-8C3F-F7F7DC0AD207}"/>
              </a:ext>
            </a:extLst>
          </p:cNvPr>
          <p:cNvSpPr/>
          <p:nvPr/>
        </p:nvSpPr>
        <p:spPr bwMode="auto">
          <a:xfrm>
            <a:off x="4232610" y="167077"/>
            <a:ext cx="2292350" cy="552450"/>
          </a:xfrm>
          <a:prstGeom prst="wedgeRectCallout">
            <a:avLst>
              <a:gd name="adj1" fmla="val 44798"/>
              <a:gd name="adj2" fmla="val 144109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Inline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E8C2BB5-AE0E-1F01-1490-BDE2BA29A6BB}"/>
              </a:ext>
            </a:extLst>
          </p:cNvPr>
          <p:cNvSpPr/>
          <p:nvPr/>
        </p:nvSpPr>
        <p:spPr bwMode="auto">
          <a:xfrm>
            <a:off x="9134295" y="5917367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In-file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5FC9AB1-E4E3-A292-7A8F-6269A6A8A7FC}"/>
              </a:ext>
            </a:extLst>
          </p:cNvPr>
          <p:cNvSpPr/>
          <p:nvPr/>
        </p:nvSpPr>
        <p:spPr bwMode="auto">
          <a:xfrm>
            <a:off x="9134295" y="3632930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2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context in Conversation History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49B19-BF13-41C4-B3FF-8B57638E7958}"/>
              </a:ext>
            </a:extLst>
          </p:cNvPr>
          <p:cNvSpPr txBox="1"/>
          <p:nvPr/>
        </p:nvSpPr>
        <p:spPr>
          <a:xfrm>
            <a:off x="1710772" y="2483560"/>
            <a:ext cx="9580080" cy="2031325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49C5B1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How can I help you? </a:t>
            </a:r>
          </a:p>
          <a:p>
            <a:r>
              <a:rPr lang="en-US" sz="1800" b="0" i="0" dirty="0">
                <a:solidFill>
                  <a:srgbClr val="FFB900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What's the weather like today?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Where are you located?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I'm in Frankfurt.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It’s 22 degrees and sunny in Frankfurt today.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Thanks! Can you explain scientific abstracts?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dirty="0">
                <a:latin typeface="Consolas" panose="020B0609020204030204" pitchFamily="49" charset="0"/>
                <a:cs typeface="Cordia New" panose="020B0502040204020203" pitchFamily="34" charset="-34"/>
              </a:rPr>
              <a:t>: Yes. Please provide abstract.</a:t>
            </a:r>
            <a:endParaRPr lang="en-US" sz="1800" b="0" i="0" dirty="0">
              <a:effectLst/>
              <a:latin typeface="Consolas" panose="020B0609020204030204" pitchFamily="49" charset="0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2261440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Context Flow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886E1-AD17-E02D-DA54-D60D5F60CA84}"/>
              </a:ext>
            </a:extLst>
          </p:cNvPr>
          <p:cNvSpPr/>
          <p:nvPr/>
        </p:nvSpPr>
        <p:spPr bwMode="auto">
          <a:xfrm>
            <a:off x="3245473" y="379591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Func1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6B573B-B8AB-6DB2-78BC-CE02441BB996}"/>
              </a:ext>
            </a:extLst>
          </p:cNvPr>
          <p:cNvSpPr/>
          <p:nvPr/>
        </p:nvSpPr>
        <p:spPr bwMode="auto">
          <a:xfrm>
            <a:off x="7330936" y="379591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Func2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602605-CD0A-AD16-480B-CB86ABAC5FA3}"/>
              </a:ext>
            </a:extLst>
          </p:cNvPr>
          <p:cNvSpPr/>
          <p:nvPr/>
        </p:nvSpPr>
        <p:spPr bwMode="auto">
          <a:xfrm>
            <a:off x="1121258" y="1689639"/>
            <a:ext cx="1943100" cy="160986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var1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var2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. . .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varN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1F68DC-6B69-F036-DE23-E4B614889638}"/>
              </a:ext>
            </a:extLst>
          </p:cNvPr>
          <p:cNvSpPr txBox="1"/>
          <p:nvPr/>
        </p:nvSpPr>
        <p:spPr>
          <a:xfrm>
            <a:off x="274916" y="3954982"/>
            <a:ext cx="102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latin typeface="Cascadia Mono" panose="020B0609020000020004" pitchFamily="49" charset="0"/>
              </a:rPr>
              <a:t>prompt</a:t>
            </a:r>
            <a:endParaRPr lang="en-DE" sz="1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1486D5-4F66-71E8-B9B4-97D474EC2671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5188573" y="4101547"/>
            <a:ext cx="2142363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844B51-0F89-6F7A-6992-80A8AD9C328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274036" y="4101547"/>
            <a:ext cx="57812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ECB5AD-4B1B-4943-6F0F-A017338BDAFD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302373" y="1997765"/>
            <a:ext cx="218314" cy="214188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179085-2E7D-39F0-7D86-3FB39B622591}"/>
              </a:ext>
            </a:extLst>
          </p:cNvPr>
          <p:cNvCxnSpPr>
            <a:cxnSpLocks/>
            <a:stCxn id="19" idx="2"/>
            <a:endCxn id="14" idx="1"/>
          </p:cNvCxnSpPr>
          <p:nvPr/>
        </p:nvCxnSpPr>
        <p:spPr>
          <a:xfrm>
            <a:off x="2092808" y="3299505"/>
            <a:ext cx="1152665" cy="80204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E22B155-A0D4-A03A-3FFE-6C5906F9797D}"/>
              </a:ext>
            </a:extLst>
          </p:cNvPr>
          <p:cNvSpPr txBox="1"/>
          <p:nvPr/>
        </p:nvSpPr>
        <p:spPr>
          <a:xfrm flipH="1">
            <a:off x="1573142" y="1351084"/>
            <a:ext cx="12032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Context</a:t>
            </a:r>
            <a:endParaRPr lang="en-DE" sz="2000" dirty="0" err="1"/>
          </a:p>
        </p:txBody>
      </p:sp>
    </p:spTree>
    <p:extLst>
      <p:ext uri="{BB962C8B-B14F-4D97-AF65-F5344CB8AC3E}">
        <p14:creationId xmlns:p14="http://schemas.microsoft.com/office/powerpoint/2010/main" val="219960668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Context Flow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886E1-AD17-E02D-DA54-D60D5F60CA84}"/>
              </a:ext>
            </a:extLst>
          </p:cNvPr>
          <p:cNvSpPr/>
          <p:nvPr/>
        </p:nvSpPr>
        <p:spPr bwMode="auto">
          <a:xfrm>
            <a:off x="3406637" y="379094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Func1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6B573B-B8AB-6DB2-78BC-CE02441BB996}"/>
              </a:ext>
            </a:extLst>
          </p:cNvPr>
          <p:cNvSpPr/>
          <p:nvPr/>
        </p:nvSpPr>
        <p:spPr bwMode="auto">
          <a:xfrm>
            <a:off x="7935571" y="379094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Func2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602605-CD0A-AD16-480B-CB86ABAC5FA3}"/>
              </a:ext>
            </a:extLst>
          </p:cNvPr>
          <p:cNvSpPr/>
          <p:nvPr/>
        </p:nvSpPr>
        <p:spPr bwMode="auto">
          <a:xfrm>
            <a:off x="5671103" y="1958281"/>
            <a:ext cx="1943100" cy="160986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var1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var2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. . .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varN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1F68DC-6B69-F036-DE23-E4B614889638}"/>
              </a:ext>
            </a:extLst>
          </p:cNvPr>
          <p:cNvSpPr txBox="1"/>
          <p:nvPr/>
        </p:nvSpPr>
        <p:spPr>
          <a:xfrm>
            <a:off x="821569" y="3910255"/>
            <a:ext cx="102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latin typeface="Cascadia Mono" panose="020B0609020000020004" pitchFamily="49" charset="0"/>
              </a:rPr>
              <a:t>prompt</a:t>
            </a:r>
            <a:endParaRPr lang="en-DE" sz="1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1486D5-4F66-71E8-B9B4-97D474EC2671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>
            <a:off x="7614203" y="2763214"/>
            <a:ext cx="321368" cy="133336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844B51-0F89-6F7A-6992-80A8AD9C328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878671" y="4096577"/>
            <a:ext cx="57812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ECB5AD-4B1B-4943-6F0F-A017338BDAFD}"/>
              </a:ext>
            </a:extLst>
          </p:cNvPr>
          <p:cNvCxnSpPr>
            <a:cxnSpLocks/>
            <a:stCxn id="23" idx="3"/>
            <a:endCxn id="14" idx="1"/>
          </p:cNvCxnSpPr>
          <p:nvPr/>
        </p:nvCxnSpPr>
        <p:spPr>
          <a:xfrm>
            <a:off x="1849026" y="4094921"/>
            <a:ext cx="1557611" cy="165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8A1893-4B8C-F67F-C6F8-C1F85A8EC7C7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349737" y="2216426"/>
            <a:ext cx="642734" cy="188015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4C0378-E06E-0ABA-E8AB-D7A4ABD0CAEA}"/>
              </a:ext>
            </a:extLst>
          </p:cNvPr>
          <p:cNvSpPr txBox="1"/>
          <p:nvPr/>
        </p:nvSpPr>
        <p:spPr>
          <a:xfrm flipH="1">
            <a:off x="6203621" y="1595633"/>
            <a:ext cx="12032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Context</a:t>
            </a:r>
            <a:endParaRPr lang="en-DE" sz="2000" dirty="0" err="1"/>
          </a:p>
        </p:txBody>
      </p:sp>
    </p:spTree>
    <p:extLst>
      <p:ext uri="{BB962C8B-B14F-4D97-AF65-F5344CB8AC3E}">
        <p14:creationId xmlns:p14="http://schemas.microsoft.com/office/powerpoint/2010/main" val="273709443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Conversation History as variable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B6AA5-7E4F-AB7D-0F17-5590C658D4B5}"/>
              </a:ext>
            </a:extLst>
          </p:cNvPr>
          <p:cNvSpPr txBox="1"/>
          <p:nvPr/>
        </p:nvSpPr>
        <p:spPr>
          <a:xfrm>
            <a:off x="1690893" y="2409090"/>
            <a:ext cx="1037521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Cascadia Mono" panose="020B0609020000020004" pitchFamily="49" charset="0"/>
              </a:rPr>
              <a:t>[</a:t>
            </a:r>
            <a:r>
              <a:rPr lang="de-DE" sz="1800" dirty="0" err="1"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scientific abstract, using a user-friendly language. </a:t>
            </a:r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DCF2F-6D0F-395B-48C5-96E3C094C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713" y="1177501"/>
            <a:ext cx="4092991" cy="18010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1C2004-82FE-DDFA-4FA5-FDF9AFEF0E73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08513" y="2078023"/>
            <a:ext cx="3649200" cy="72481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54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492443"/>
          </a:xfrm>
        </p:spPr>
        <p:txBody>
          <a:bodyPr/>
          <a:lstStyle/>
          <a:p>
            <a:r>
              <a:rPr lang="en-US" sz="3200" dirty="0"/>
              <a:t>Using variables (Templatizing), Prompt Template Syntax)</a:t>
            </a:r>
            <a:endParaRPr lang="en-DE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B6AA5-7E4F-AB7D-0F17-5590C658D4B5}"/>
              </a:ext>
            </a:extLst>
          </p:cNvPr>
          <p:cNvSpPr txBox="1"/>
          <p:nvPr/>
        </p:nvSpPr>
        <p:spPr>
          <a:xfrm>
            <a:off x="1005093" y="1815480"/>
            <a:ext cx="1037521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Cascadia Mono" panose="020B0609020000020004" pitchFamily="49" charset="0"/>
              </a:rPr>
              <a:t>[</a:t>
            </a:r>
            <a:r>
              <a:rPr lang="de-DE" sz="1800" dirty="0" err="1"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User: I'm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years old kid.</a:t>
            </a:r>
          </a:p>
          <a:p>
            <a:r>
              <a:rPr lang="en-US" sz="1800" dirty="0" err="1">
                <a:latin typeface="Cascadia Mono" panose="020B0609020000020004" pitchFamily="49" charset="0"/>
              </a:rPr>
              <a:t>Bot:Ok</a:t>
            </a:r>
            <a:r>
              <a:rPr lang="en-US" sz="1800" dirty="0">
                <a:latin typeface="Cascadia Mono" panose="020B0609020000020004" pitchFamily="49" charset="0"/>
              </a:rPr>
              <a:t>, explaining to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old kid.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abstract, using a user friendly language. Use language of the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years old kid. Don't use subjects like "we" "our" "us" "your".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If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is not on of following options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options</a:t>
            </a:r>
            <a:r>
              <a:rPr lang="en-US" sz="1800" dirty="0">
                <a:latin typeface="Cascadia Mono" panose="020B0609020000020004" pitchFamily="49" charset="0"/>
              </a:rPr>
              <a:t>}} then return an error message similar to 'Sorry, please use some </a:t>
            </a:r>
            <a:r>
              <a:rPr lang="en-US" sz="1800" dirty="0" err="1">
                <a:latin typeface="Cascadia Mono" panose="020B0609020000020004" pitchFamily="49" charset="0"/>
              </a:rPr>
              <a:t>meaningfull</a:t>
            </a:r>
            <a:r>
              <a:rPr lang="en-US" sz="1800" dirty="0">
                <a:latin typeface="Cascadia Mono" panose="020B0609020000020004" pitchFamily="49" charset="0"/>
              </a:rPr>
              <a:t> age'.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7A344D-2BDC-8BD5-0530-26E751AF0781}"/>
              </a:ext>
            </a:extLst>
          </p:cNvPr>
          <p:cNvSpPr txBox="1"/>
          <p:nvPr/>
        </p:nvSpPr>
        <p:spPr>
          <a:xfrm>
            <a:off x="1240320" y="6494054"/>
            <a:ext cx="109516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B0F0"/>
                </a:solidFill>
              </a:rPr>
              <a:t>https://learn.microsoft.com/en-us/semantic-kernel/prompt-engineering/prompt-template-syntax</a:t>
            </a:r>
            <a:endParaRPr lang="en-DE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22944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3F2713-AD86-F85C-A577-84F2C27D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49" y="254000"/>
            <a:ext cx="3567112" cy="553998"/>
          </a:xfrm>
        </p:spPr>
        <p:txBody>
          <a:bodyPr/>
          <a:lstStyle/>
          <a:p>
            <a:r>
              <a:rPr lang="en-US" dirty="0"/>
              <a:t>What is a Model?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AB806-A167-4026-0B4C-1C402106E2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53928" y="3096260"/>
            <a:ext cx="6510338" cy="861774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dirty="0">
                <a:effectLst/>
                <a:latin typeface="Segoe UI" panose="020B0502040204020203" pitchFamily="34" charset="0"/>
              </a:rPr>
              <a:t>A </a:t>
            </a:r>
            <a:r>
              <a:rPr lang="en-US" b="0" i="1" dirty="0">
                <a:effectLst/>
                <a:latin typeface="Segoe UI" panose="020B0502040204020203" pitchFamily="34" charset="0"/>
              </a:rPr>
              <a:t>model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refers to a specific instance or version of an LLM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3571978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Semantic Functions</a:t>
            </a:r>
            <a:br>
              <a:rPr lang="en-US" dirty="0"/>
            </a:br>
            <a:r>
              <a:rPr lang="en-US" sz="2000" dirty="0"/>
              <a:t>Semantic function invokes a semantic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995154" y="2357163"/>
            <a:ext cx="10375211" cy="2585323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{{</a:t>
            </a:r>
            <a:r>
              <a:rPr lang="de-DE" sz="18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800" dirty="0">
                <a:solidFill>
                  <a:srgbClr val="00B0F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>
                <a:latin typeface="Cascadia Mono" panose="020B0609020000020004" pitchFamily="49" charset="0"/>
              </a:rPr>
              <a:t>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and compress abstract to 50 words, using a user friendly language. 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92517017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Native Functions</a:t>
            </a:r>
            <a:br>
              <a:rPr lang="en-US" dirty="0"/>
            </a:br>
            <a:r>
              <a:rPr lang="en-US" sz="2000" dirty="0"/>
              <a:t>Semantic function invokes a native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2315817" y="1661425"/>
            <a:ext cx="8181561" cy="477053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{{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Summarize the scientific abstract using a user friendly language. Counter = {{</a:t>
            </a:r>
            <a:r>
              <a:rPr lang="en-US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StringPlugin.CharCount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$input</a:t>
            </a:r>
            <a:r>
              <a:rPr lang="en-US" sz="1600" dirty="0">
                <a:latin typeface="Cascadia Mono" panose="020B0609020000020004" pitchFamily="49" charset="0"/>
              </a:rPr>
              <a:t>}}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Provide the result in following format: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Counter: </a:t>
            </a:r>
            <a:r>
              <a:rPr lang="de-DE" sz="1600" dirty="0" err="1">
                <a:latin typeface="Cascadia Mono" panose="020B0609020000020004" pitchFamily="49" charset="0"/>
              </a:rPr>
              <a:t>number</a:t>
            </a:r>
            <a:r>
              <a:rPr lang="de-DE" sz="1600" dirty="0">
                <a:latin typeface="Cascadia Mono" panose="020B0609020000020004" pitchFamily="49" charset="0"/>
              </a:rPr>
              <a:t>,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Text: </a:t>
            </a:r>
            <a:r>
              <a:rPr lang="de-DE" sz="1600" dirty="0" err="1">
                <a:latin typeface="Cascadia Mono" panose="020B0609020000020004" pitchFamily="49" charset="0"/>
              </a:rPr>
              <a:t>translated</a:t>
            </a:r>
            <a:r>
              <a:rPr lang="de-DE" sz="1600" dirty="0">
                <a:latin typeface="Cascadia Mono" panose="020B0609020000020004" pitchFamily="49" charset="0"/>
              </a:rPr>
              <a:t> </a:t>
            </a:r>
            <a:r>
              <a:rPr lang="de-DE" sz="1600" dirty="0" err="1">
                <a:latin typeface="Cascadia Mono" panose="020B0609020000020004" pitchFamily="49" charset="0"/>
              </a:rPr>
              <a:t>text</a:t>
            </a:r>
            <a:endParaRPr lang="de-DE" sz="1600" dirty="0">
              <a:latin typeface="Cascadia Mono" panose="020B0609020000020004" pitchFamily="49" charset="0"/>
            </a:endParaRP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</p:txBody>
      </p:sp>
    </p:spTree>
    <p:extLst>
      <p:ext uri="{BB962C8B-B14F-4D97-AF65-F5344CB8AC3E}">
        <p14:creationId xmlns:p14="http://schemas.microsoft.com/office/powerpoint/2010/main" val="249490707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60" y="501229"/>
            <a:ext cx="10577567" cy="1107996"/>
          </a:xfrm>
        </p:spPr>
        <p:txBody>
          <a:bodyPr/>
          <a:lstStyle/>
          <a:p>
            <a:r>
              <a:rPr lang="en-US" dirty="0"/>
              <a:t>Chaining Functions</a:t>
            </a:r>
            <a:br>
              <a:rPr lang="en-US" dirty="0"/>
            </a:b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354660" y="1533834"/>
            <a:ext cx="11052544" cy="4401205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DE" sz="1400" dirty="0" err="1">
                <a:latin typeface="Cascadia Mono" panose="020B0609020000020004" pitchFamily="49" charset="0"/>
              </a:rPr>
              <a:t>string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myJokePrompt</a:t>
            </a:r>
            <a:r>
              <a:rPr lang="de-DE" sz="1400" dirty="0">
                <a:latin typeface="Cascadia Mono" panose="020B0609020000020004" pitchFamily="49" charset="0"/>
              </a:rPr>
              <a:t> = """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Tell a short joke about {{$input}}.</a:t>
            </a:r>
          </a:p>
          <a:p>
            <a:r>
              <a:rPr lang="en-DE" sz="1400" dirty="0">
                <a:latin typeface="Cascadia Mono" panose="020B0609020000020004" pitchFamily="49" charset="0"/>
              </a:rPr>
              <a:t>""";</a:t>
            </a:r>
            <a:endParaRPr lang="en-US" sz="1400" dirty="0">
              <a:latin typeface="Cascadia Mono" panose="020B0609020000020004" pitchFamily="49" charset="0"/>
            </a:endParaRP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de-DE" sz="1400" dirty="0" err="1">
                <a:latin typeface="Cascadia Mono" panose="020B0609020000020004" pitchFamily="49" charset="0"/>
              </a:rPr>
              <a:t>string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myPoemPrompt</a:t>
            </a:r>
            <a:r>
              <a:rPr lang="de-DE" sz="1400" dirty="0">
                <a:latin typeface="Cascadia Mono" panose="020B0609020000020004" pitchFamily="49" charset="0"/>
              </a:rPr>
              <a:t> = """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Take this "{{$input}}" and convert it to a nursery rhyme.</a:t>
            </a:r>
          </a:p>
          <a:p>
            <a:r>
              <a:rPr lang="en-DE" sz="1400" dirty="0">
                <a:latin typeface="Cascadia Mono" panose="020B0609020000020004" pitchFamily="49" charset="0"/>
              </a:rPr>
              <a:t>""";</a:t>
            </a:r>
            <a:endParaRPr lang="en-US" sz="1400" dirty="0">
              <a:latin typeface="Cascadia Mono" panose="020B0609020000020004" pitchFamily="49" charset="0"/>
            </a:endParaRP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de-DE" sz="1400" dirty="0" err="1">
                <a:latin typeface="Cascadia Mono" panose="020B0609020000020004" pitchFamily="49" charset="0"/>
              </a:rPr>
              <a:t>string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myMenuPrompt</a:t>
            </a:r>
            <a:r>
              <a:rPr lang="de-DE" sz="1400" dirty="0">
                <a:latin typeface="Cascadia Mono" panose="020B0609020000020004" pitchFamily="49" charset="0"/>
              </a:rPr>
              <a:t> = """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Make this poem "{{$input}}" influence the three items in a coffee shop menu. 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The menu reads in enumerated form:</a:t>
            </a:r>
            <a:endParaRPr lang="en-DE" sz="1400" dirty="0">
              <a:latin typeface="Cascadia Mono" panose="020B0609020000020004" pitchFamily="49" charset="0"/>
            </a:endParaRPr>
          </a:p>
          <a:p>
            <a:r>
              <a:rPr lang="en-DE" sz="1400" dirty="0">
                <a:latin typeface="Cascadia Mono" panose="020B0609020000020004" pitchFamily="49" charset="0"/>
              </a:rPr>
              <a:t>""";</a:t>
            </a: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myJokeFunction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kernel.CreateSemanticFunction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myJokePrompt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latin typeface="Cascadia Mono" panose="020B0609020000020004" pitchFamily="49" charset="0"/>
              </a:rPr>
              <a:t>requestSettings</a:t>
            </a:r>
            <a:r>
              <a:rPr lang="de-DE" sz="1400" dirty="0">
                <a:latin typeface="Cascadia Mono" panose="020B0609020000020004" pitchFamily="49" charset="0"/>
              </a:rPr>
              <a:t>: </a:t>
            </a:r>
            <a:r>
              <a:rPr lang="de-DE" sz="1400" dirty="0" err="1">
                <a:latin typeface="Cascadia Mono" panose="020B0609020000020004" pitchFamily="49" charset="0"/>
              </a:rPr>
              <a:t>sett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solidFill>
                  <a:srgbClr val="00B0F0"/>
                </a:solidFill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myPoemFunction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kernel.CreateSemanticFunction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myPoemPrompt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latin typeface="Cascadia Mono" panose="020B0609020000020004" pitchFamily="49" charset="0"/>
              </a:rPr>
              <a:t>requestSettings</a:t>
            </a:r>
            <a:r>
              <a:rPr lang="de-DE" sz="1400" dirty="0">
                <a:latin typeface="Cascadia Mono" panose="020B0609020000020004" pitchFamily="49" charset="0"/>
              </a:rPr>
              <a:t>: </a:t>
            </a:r>
            <a:r>
              <a:rPr lang="de-DE" sz="1400" dirty="0" err="1">
                <a:latin typeface="Cascadia Mono" panose="020B0609020000020004" pitchFamily="49" charset="0"/>
              </a:rPr>
              <a:t>sett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myMenuFunction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kernel.CreateSemanticFunction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myMenuPrompt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latin typeface="Cascadia Mono" panose="020B0609020000020004" pitchFamily="49" charset="0"/>
              </a:rPr>
              <a:t>requestSettings</a:t>
            </a:r>
            <a:r>
              <a:rPr lang="de-DE" sz="1400" dirty="0">
                <a:latin typeface="Cascadia Mono" panose="020B0609020000020004" pitchFamily="49" charset="0"/>
              </a:rPr>
              <a:t>: </a:t>
            </a:r>
            <a:r>
              <a:rPr lang="de-DE" sz="1400" dirty="0" err="1">
                <a:latin typeface="Cascadia Mono" panose="020B0609020000020004" pitchFamily="49" charset="0"/>
              </a:rPr>
              <a:t>sett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en-US" sz="1400" dirty="0">
                <a:latin typeface="Cascadia Mono" panose="020B0609020000020004" pitchFamily="49" charset="0"/>
              </a:rPr>
              <a:t>// Get the </a:t>
            </a:r>
            <a:r>
              <a:rPr lang="en-US" sz="1400" dirty="0" err="1">
                <a:latin typeface="Cascadia Mono" panose="020B0609020000020004" pitchFamily="49" charset="0"/>
              </a:rPr>
              <a:t>GetIntent</a:t>
            </a:r>
            <a:r>
              <a:rPr lang="en-US" sz="1400" dirty="0">
                <a:latin typeface="Cascadia Mono" panose="020B0609020000020004" pitchFamily="49" charset="0"/>
              </a:rPr>
              <a:t> function from the </a:t>
            </a:r>
            <a:r>
              <a:rPr lang="en-US" sz="1400" dirty="0" err="1">
                <a:latin typeface="Cascadia Mono" panose="020B0609020000020004" pitchFamily="49" charset="0"/>
              </a:rPr>
              <a:t>OrchestratorPlugin</a:t>
            </a:r>
            <a:r>
              <a:rPr lang="en-US" sz="1400" dirty="0">
                <a:latin typeface="Cascadia Mono" panose="020B0609020000020004" pitchFamily="49" charset="0"/>
              </a:rPr>
              <a:t> and run it</a:t>
            </a: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result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await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kernel.RunAsync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new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ContextVariables</a:t>
            </a:r>
            <a:r>
              <a:rPr lang="de-DE" sz="1400" dirty="0">
                <a:latin typeface="Cascadia Mono" panose="020B0609020000020004" pitchFamily="49" charset="0"/>
              </a:rPr>
              <a:t>("Damir Dobric Microsoft Regional </a:t>
            </a:r>
            <a:r>
              <a:rPr lang="de-DE" sz="1400" dirty="0" err="1">
                <a:latin typeface="Cascadia Mono" panose="020B0609020000020004" pitchFamily="49" charset="0"/>
              </a:rPr>
              <a:t>Director</a:t>
            </a:r>
            <a:r>
              <a:rPr lang="de-DE" sz="1400" dirty="0">
                <a:latin typeface="Cascadia Mono" panose="020B0609020000020004" pitchFamily="49" charset="0"/>
              </a:rPr>
              <a:t>"),</a:t>
            </a:r>
          </a:p>
          <a:p>
            <a:r>
              <a:rPr lang="de-DE" sz="1400" dirty="0">
                <a:latin typeface="Cascadia Mono" panose="020B0609020000020004" pitchFamily="49" charset="0"/>
              </a:rPr>
              <a:t>           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myJokeFunction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myPoemFunction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myMenuFunction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  <a:endParaRPr lang="de-DE" sz="1200" dirty="0"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29426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4046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tic description within the WriterPlugin plugin">
            <a:extLst>
              <a:ext uri="{FF2B5EF4-FFF2-40B4-BE49-F238E27FC236}">
                <a16:creationId xmlns:a16="http://schemas.microsoft.com/office/drawing/2014/main" id="{1377F55D-6D4D-67A0-A092-77096A5E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17" y="423451"/>
            <a:ext cx="9111142" cy="643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1E4FEC-AE2F-D5F6-346C-55F23E74F52D}"/>
              </a:ext>
            </a:extLst>
          </p:cNvPr>
          <p:cNvSpPr/>
          <p:nvPr/>
        </p:nvSpPr>
        <p:spPr bwMode="auto">
          <a:xfrm>
            <a:off x="1254641" y="4093536"/>
            <a:ext cx="9781953" cy="25624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884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Planers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528785" y="2623272"/>
            <a:ext cx="68122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</a:rPr>
              <a:t>Converts the prompt into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orchestration of functions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implemented in Plugins</a:t>
            </a:r>
            <a:endParaRPr lang="en-DE" sz="2000" dirty="0"/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031FBD20-1E0C-D148-6B03-6A49978CAA4E}"/>
              </a:ext>
            </a:extLst>
          </p:cNvPr>
          <p:cNvSpPr txBox="1"/>
          <p:nvPr/>
        </p:nvSpPr>
        <p:spPr>
          <a:xfrm>
            <a:off x="1419447" y="6353033"/>
            <a:ext cx="175437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Planers</a:t>
            </a:r>
            <a:endParaRPr lang="en-DE" u="sng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DB925-8126-901D-706C-D6F65CF254E3}"/>
              </a:ext>
            </a:extLst>
          </p:cNvPr>
          <p:cNvSpPr txBox="1"/>
          <p:nvPr/>
        </p:nvSpPr>
        <p:spPr>
          <a:xfrm>
            <a:off x="4369981" y="576558"/>
            <a:ext cx="74959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Planner is a function </a:t>
            </a:r>
            <a:b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endParaRPr lang="en-US" sz="20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 takes a prompt and returns back a plan on 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how to accomplish the task described in the prompt. 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Mix-and-match the plugins.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Recombine them into a series of steps that complete a goal.</a:t>
            </a:r>
            <a:endParaRPr lang="en-DE" sz="2000" dirty="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44C287-AB18-12EE-10D2-1395DBE2F617}"/>
              </a:ext>
            </a:extLst>
          </p:cNvPr>
          <p:cNvSpPr txBox="1"/>
          <p:nvPr/>
        </p:nvSpPr>
        <p:spPr>
          <a:xfrm>
            <a:off x="4287579" y="4773827"/>
            <a:ext cx="75783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Cascadia Mono" panose="020B0609020000020004" pitchFamily="49" charset="0"/>
              </a:rPr>
              <a:t>If my investment of 2130.23 dollars increased by 23%, how much would I have after I spent $5 on a latte?</a:t>
            </a:r>
            <a:endParaRPr lang="en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56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tic description within the WriterPlugin plugin">
            <a:extLst>
              <a:ext uri="{FF2B5EF4-FFF2-40B4-BE49-F238E27FC236}">
                <a16:creationId xmlns:a16="http://schemas.microsoft.com/office/drawing/2014/main" id="{1377F55D-6D4D-67A0-A092-77096A5E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17" y="423451"/>
            <a:ext cx="9111142" cy="643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1E4FEC-AE2F-D5F6-346C-55F23E74F52D}"/>
              </a:ext>
            </a:extLst>
          </p:cNvPr>
          <p:cNvSpPr/>
          <p:nvPr/>
        </p:nvSpPr>
        <p:spPr bwMode="auto">
          <a:xfrm>
            <a:off x="1254641" y="4093536"/>
            <a:ext cx="9781953" cy="25624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24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83ED1A-AA70-148D-3427-9053B03A85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42873" y="3508477"/>
            <a:ext cx="4311502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m: prompt -&gt; {f</a:t>
            </a:r>
            <a:r>
              <a:rPr lang="en-US" sz="1800" dirty="0"/>
              <a:t>1</a:t>
            </a:r>
            <a:r>
              <a:rPr lang="en-US" dirty="0"/>
              <a:t>,f</a:t>
            </a:r>
            <a:r>
              <a:rPr lang="en-US" sz="1800" dirty="0"/>
              <a:t>2</a:t>
            </a:r>
            <a:r>
              <a:rPr lang="en-US" dirty="0"/>
              <a:t>,..,f</a:t>
            </a:r>
            <a:r>
              <a:rPr lang="en-US" sz="1800" dirty="0"/>
              <a:t>N</a:t>
            </a:r>
            <a:r>
              <a:rPr lang="en-US" dirty="0"/>
              <a:t>} 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7B23-5F0B-ED8A-3060-4C831923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 is a mapping</a:t>
            </a:r>
            <a:endParaRPr lang="en-DE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B38304D-C11F-1791-10EE-078F1C602C2F}"/>
              </a:ext>
            </a:extLst>
          </p:cNvPr>
          <p:cNvSpPr txBox="1">
            <a:spLocks/>
          </p:cNvSpPr>
          <p:nvPr/>
        </p:nvSpPr>
        <p:spPr>
          <a:xfrm>
            <a:off x="1151080" y="2082214"/>
            <a:ext cx="98898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The plan is mapping from prompt to the set of functions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9640637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1D750C-597E-4915-838A-D3116C1A8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4" y="171619"/>
            <a:ext cx="10577567" cy="553998"/>
          </a:xfrm>
        </p:spPr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starts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the Goal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C73B3-8F2D-9A91-DAC4-49EA586D96FC}"/>
              </a:ext>
            </a:extLst>
          </p:cNvPr>
          <p:cNvSpPr txBox="1"/>
          <p:nvPr/>
        </p:nvSpPr>
        <p:spPr>
          <a:xfrm>
            <a:off x="1841647" y="2967335"/>
            <a:ext cx="9046091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"Summarize an input, translate to </a:t>
            </a:r>
            <a:r>
              <a:rPr lang="en-US" sz="2400" dirty="0" err="1"/>
              <a:t>klingon</a:t>
            </a:r>
            <a:r>
              <a:rPr lang="en-US" sz="2400" dirty="0"/>
              <a:t>, and e-mail to Damir”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69569464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4CCAC7-D611-5D7B-13E6-1504839AB9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32387" y="2272744"/>
            <a:ext cx="11642165" cy="2757678"/>
          </a:xfrm>
        </p:spPr>
        <p:txBody>
          <a:bodyPr/>
          <a:lstStyle/>
          <a:p>
            <a:pPr marL="0" indent="0">
              <a:buNone/>
            </a:pPr>
            <a:r>
              <a:rPr lang="de-DE" sz="1400" dirty="0" err="1">
                <a:latin typeface="Cascadia Mono" panose="020B0609020000020004" pitchFamily="49" charset="0"/>
              </a:rPr>
              <a:t>kernel.ImportSemanticSkillFromDirectory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folder</a:t>
            </a:r>
            <a:r>
              <a:rPr lang="de-DE" sz="1400" dirty="0"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de-DE" sz="1400" dirty="0">
                <a:latin typeface="Cascadia Mono" panose="020B0609020000020004" pitchFamily="49" charset="0"/>
              </a:rPr>
              <a:t>    "</a:t>
            </a:r>
            <a:r>
              <a:rPr lang="de-DE" sz="1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scadia Mono" panose="020B0609020000020004" pitchFamily="49" charset="0"/>
              </a:rPr>
              <a:t>SummarizeSkill</a:t>
            </a:r>
            <a:r>
              <a:rPr lang="de-DE" sz="1400" dirty="0">
                <a:latin typeface="Cascadia Mono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de-DE" sz="1400" dirty="0">
                <a:latin typeface="Cascadia Mono" panose="020B0609020000020004" pitchFamily="49" charset="0"/>
              </a:rPr>
              <a:t>    "</a:t>
            </a:r>
            <a:r>
              <a:rPr lang="de-DE" sz="1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scadia Mono" panose="020B0609020000020004" pitchFamily="49" charset="0"/>
              </a:rPr>
              <a:t>WriterSkill</a:t>
            </a:r>
            <a:r>
              <a:rPr lang="de-DE" sz="1400" dirty="0">
                <a:latin typeface="Cascadia Mono" panose="020B0609020000020004" pitchFamily="49" charset="0"/>
              </a:rPr>
              <a:t>");</a:t>
            </a:r>
          </a:p>
          <a:p>
            <a:pPr marL="0" indent="0">
              <a:buNone/>
            </a:pPr>
            <a:endParaRPr lang="en-US" sz="1400" dirty="0"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B0F0"/>
                </a:solidFill>
                <a:latin typeface="Cascadia Mono" panose="020B0609020000020004" pitchFamily="49" charset="0"/>
              </a:rPr>
              <a:t>var</a:t>
            </a:r>
            <a:r>
              <a:rPr lang="en-US" sz="1400" dirty="0">
                <a:latin typeface="Cascadia Mono" panose="020B0609020000020004" pitchFamily="49" charset="0"/>
              </a:rPr>
              <a:t> plan = await </a:t>
            </a:r>
            <a:r>
              <a:rPr lang="en-US" sz="1400" dirty="0" err="1">
                <a:latin typeface="Cascadia Mono" panose="020B0609020000020004" pitchFamily="49" charset="0"/>
              </a:rPr>
              <a:t>planner.</a:t>
            </a:r>
            <a:r>
              <a:rPr lang="en-US" sz="1400" b="1" dirty="0" err="1">
                <a:latin typeface="Cascadia Mono" panose="020B0609020000020004" pitchFamily="49" charset="0"/>
              </a:rPr>
              <a:t>CreatePlanAsync</a:t>
            </a:r>
            <a:r>
              <a:rPr lang="en-US" sz="1400" dirty="0">
                <a:latin typeface="Cascadia Mono" panose="020B0609020000020004" pitchFamily="49" charset="0"/>
              </a:rPr>
              <a:t>("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Summarize an input, translate to </a:t>
            </a:r>
            <a:r>
              <a:rPr lang="en-US" sz="1400" dirty="0" err="1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klingon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, and e-mail to Damir</a:t>
            </a:r>
            <a:r>
              <a:rPr lang="en-US" sz="1400" dirty="0">
                <a:latin typeface="Cascadia Mono" panose="020B0609020000020004" pitchFamily="49" charset="0"/>
              </a:rPr>
              <a:t>");</a:t>
            </a: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input</a:t>
            </a:r>
            <a:r>
              <a:rPr lang="de-DE" sz="1400" dirty="0">
                <a:latin typeface="Cascadia Mono" panose="020B0609020000020004" pitchFamily="49" charset="0"/>
              </a:rPr>
              <a:t> =</a:t>
            </a:r>
            <a:r>
              <a:rPr lang="en-US" sz="1400" dirty="0">
                <a:latin typeface="Cascadia Mono" panose="020B0609020000020004" pitchFamily="49" charset="0"/>
              </a:rPr>
              <a:t> "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Once upon a time, in a faraway kingdom, there lived a kind and just king named Arjun. " +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      "He ruled over his kingdom with happily ever after, with the people of the kingdom remembering Mira as </a:t>
            </a:r>
            <a:b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       the brave young woman who saved them from the dragon</a:t>
            </a:r>
            <a:r>
              <a:rPr lang="en-US" sz="1400" dirty="0">
                <a:latin typeface="Cascadia Mono" panose="020B0609020000020004" pitchFamily="49" charset="0"/>
              </a:rPr>
              <a:t>.";</a:t>
            </a:r>
          </a:p>
          <a:p>
            <a:endParaRPr lang="en-US" sz="1400" dirty="0"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B0F0"/>
                </a:solidFill>
                <a:latin typeface="Cascadia Mono" panose="020B0609020000020004" pitchFamily="49" charset="0"/>
              </a:rPr>
              <a:t>await</a:t>
            </a:r>
            <a:r>
              <a:rPr lang="en-US" sz="1400" dirty="0">
                <a:latin typeface="Cascadia Mono" panose="020B0609020000020004" pitchFamily="49" charset="0"/>
              </a:rPr>
              <a:t> </a:t>
            </a:r>
            <a:r>
              <a:rPr lang="en-US" sz="1400" b="1" dirty="0" err="1">
                <a:latin typeface="Cascadia Mono" panose="020B0609020000020004" pitchFamily="49" charset="0"/>
              </a:rPr>
              <a:t>ExecutePlanAsync</a:t>
            </a:r>
            <a:r>
              <a:rPr lang="en-US" sz="1400" dirty="0">
                <a:latin typeface="Cascadia Mono" panose="020B0609020000020004" pitchFamily="49" charset="0"/>
              </a:rPr>
              <a:t>(kernel, plan, input, 5);</a:t>
            </a:r>
            <a:endParaRPr lang="en-DE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B5958-7974-C19F-FB1B-FECDF546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execution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0691609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24DF33-7DF7-B557-1C85-2721807EAB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9947" y="1438088"/>
            <a:ext cx="11642165" cy="5170646"/>
          </a:xfrm>
        </p:spPr>
        <p:txBody>
          <a:bodyPr/>
          <a:lstStyle/>
          <a:p>
            <a:pPr algn="l"/>
            <a:r>
              <a:rPr lang="en-US" sz="2400" i="0" dirty="0">
                <a:effectLst/>
                <a:latin typeface="Segoe UI" panose="020B0502040204020203" pitchFamily="34" charset="0"/>
              </a:rPr>
              <a:t>Ada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basic natural language understanding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classification, sentiment analysis, summarization, and simple conversation.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Babbage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more complex natural language tasks, such as reasoning, logic, arithmetic, and word analogy.</a:t>
            </a:r>
          </a:p>
          <a:p>
            <a:r>
              <a:rPr lang="en-US" sz="2400" dirty="0">
                <a:latin typeface="Segoe UI" panose="020B0502040204020203" pitchFamily="34" charset="0"/>
              </a:rPr>
              <a:t>Curie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advanced natural language tasks, such as text-to-speech, speech-to-text, translation, paraphrasing, and question answering.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Davinci </a:t>
            </a:r>
            <a:endParaRPr lang="en-US" sz="2400" dirty="0">
              <a:latin typeface="Segoe UI" panose="020B0502040204020203" pitchFamily="34" charset="0"/>
            </a:endParaRP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Handles almost any natural language task,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as well as some multimodal tasks, such as image captioning, style transfer, and visual reasoning.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It can also generate coherent and creative texts on any topic, with a high level of fluency, consistency, and diversity.</a:t>
            </a:r>
          </a:p>
          <a:p>
            <a:endParaRPr lang="en-DE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0BF09-9EBF-F9EF-CF5F-F081C1D3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GPT Models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296182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E5E36C-BA61-0FCF-04DE-3606933F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 creates the plan for a given goal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05348-01DE-C816-9023-28384A6EE887}"/>
              </a:ext>
            </a:extLst>
          </p:cNvPr>
          <p:cNvSpPr txBox="1"/>
          <p:nvPr/>
        </p:nvSpPr>
        <p:spPr>
          <a:xfrm>
            <a:off x="362614" y="2304801"/>
            <a:ext cx="11466771" cy="28623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goal</a:t>
            </a:r>
            <a:r>
              <a:rPr lang="en-US" sz="1800" dirty="0"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FFFF00"/>
                </a:solidFill>
                <a:latin typeface="Cascadia Mono" panose="020B0609020000020004" pitchFamily="49" charset="0"/>
              </a:rPr>
              <a:t>Summarize the input, then translate to Klingon and email it to Damir</a:t>
            </a:r>
            <a:r>
              <a:rPr lang="en-US" sz="1800" dirty="0">
                <a:latin typeface="Cascadia Mono" panose="020B0609020000020004" pitchFamily="49" charset="0"/>
              </a:rPr>
              <a:t>&lt;/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goal</a:t>
            </a:r>
            <a:r>
              <a:rPr lang="en-US" sz="1800" dirty="0">
                <a:latin typeface="Cascadia Mono" panose="020B0609020000020004" pitchFamily="49" charset="0"/>
              </a:rPr>
              <a:t>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&lt;</a:t>
            </a:r>
            <a:r>
              <a:rPr lang="de-DE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plan</a:t>
            </a:r>
            <a:r>
              <a:rPr lang="de-DE" sz="1800" dirty="0">
                <a:latin typeface="Cascadia Mono" panose="020B0609020000020004" pitchFamily="49" charset="0"/>
              </a:rPr>
              <a:t>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  &lt;</a:t>
            </a:r>
            <a:r>
              <a:rPr lang="de-DE" sz="1800" dirty="0" err="1">
                <a:latin typeface="Cascadia Mono" panose="020B0609020000020004" pitchFamily="49" charset="0"/>
              </a:rPr>
              <a:t>function.WriterSkill.Summarize</a:t>
            </a:r>
            <a:r>
              <a:rPr lang="de-DE" sz="1800" dirty="0">
                <a:latin typeface="Cascadia Mono" panose="020B0609020000020004" pitchFamily="49" charset="0"/>
              </a:rPr>
              <a:t>/&gt;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  &lt;</a:t>
            </a:r>
            <a:r>
              <a:rPr lang="en-US" sz="1800" dirty="0" err="1">
                <a:latin typeface="Cascadia Mono" panose="020B0609020000020004" pitchFamily="49" charset="0"/>
              </a:rPr>
              <a:t>function.LanguageHelpers.TranslateTo</a:t>
            </a:r>
            <a:r>
              <a:rPr lang="en-US" sz="1800" dirty="0"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</a:rPr>
              <a:t>translate_to_language</a:t>
            </a:r>
            <a:r>
              <a:rPr lang="en-US" sz="1800" dirty="0">
                <a:latin typeface="Cascadia Mono" panose="020B0609020000020004" pitchFamily="49" charset="0"/>
              </a:rPr>
              <a:t>="Japanese" 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         </a:t>
            </a:r>
            <a:r>
              <a:rPr lang="en-US" sz="1800" dirty="0" err="1">
                <a:latin typeface="Cascadia Mono" panose="020B0609020000020004" pitchFamily="49" charset="0"/>
              </a:rPr>
              <a:t>setContextVariable</a:t>
            </a:r>
            <a:r>
              <a:rPr lang="en-US" sz="1800" dirty="0">
                <a:latin typeface="Cascadia Mono" panose="020B0609020000020004" pitchFamily="49" charset="0"/>
              </a:rPr>
              <a:t>="TRANSLATED_TEXT" /&gt;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  &lt;</a:t>
            </a:r>
            <a:r>
              <a:rPr lang="de-DE" sz="1800" dirty="0" err="1">
                <a:latin typeface="Cascadia Mono" panose="020B0609020000020004" pitchFamily="49" charset="0"/>
              </a:rPr>
              <a:t>function.EmailConnector.LookupContactEmail</a:t>
            </a:r>
            <a:r>
              <a:rPr lang="de-DE" sz="1800" dirty="0"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="Martin" </a:t>
            </a:r>
            <a:br>
              <a:rPr lang="de-DE" sz="1800" dirty="0">
                <a:latin typeface="Cascadia Mono" panose="020B0609020000020004" pitchFamily="49" charset="0"/>
              </a:rPr>
            </a:br>
            <a:r>
              <a:rPr lang="de-DE" sz="1800" dirty="0">
                <a:latin typeface="Cascadia Mono" panose="020B0609020000020004" pitchFamily="49" charset="0"/>
              </a:rPr>
              <a:t>             </a:t>
            </a:r>
            <a:r>
              <a:rPr lang="de-DE" sz="1800" dirty="0" err="1">
                <a:latin typeface="Cascadia Mono" panose="020B0609020000020004" pitchFamily="49" charset="0"/>
              </a:rPr>
              <a:t>setContextVariable</a:t>
            </a:r>
            <a:r>
              <a:rPr lang="de-DE" sz="1800" dirty="0">
                <a:latin typeface="Cascadia Mono" panose="020B0609020000020004" pitchFamily="49" charset="0"/>
              </a:rPr>
              <a:t>="CONTACT_RESULT" /&gt;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  &lt;</a:t>
            </a:r>
            <a:r>
              <a:rPr lang="en-US" sz="1800" dirty="0" err="1">
                <a:latin typeface="Cascadia Mono" panose="020B0609020000020004" pitchFamily="49" charset="0"/>
              </a:rPr>
              <a:t>function.EmailConnector.EmailTo</a:t>
            </a:r>
            <a:r>
              <a:rPr lang="en-US" sz="1800" dirty="0">
                <a:latin typeface="Cascadia Mono" panose="020B0609020000020004" pitchFamily="49" charset="0"/>
              </a:rPr>
              <a:t> input="$TRANSLATED_TEXT" 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         recipient="$CONTACT_RESULT"/&gt;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&lt;/</a:t>
            </a:r>
            <a:r>
              <a:rPr lang="de-DE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plan</a:t>
            </a:r>
            <a:r>
              <a:rPr lang="de-DE" sz="1800" dirty="0">
                <a:latin typeface="Cascadia Mono" panose="020B0609020000020004" pitchFamily="49" charset="0"/>
              </a:rPr>
              <a:t>&gt;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5370139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5BF60-F4F3-E680-FB06-357A9FE1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 is created from Semantic Function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83585-1D2C-19FF-70DF-8CAB68009451}"/>
              </a:ext>
            </a:extLst>
          </p:cNvPr>
          <p:cNvSpPr txBox="1"/>
          <p:nvPr/>
        </p:nvSpPr>
        <p:spPr>
          <a:xfrm>
            <a:off x="1830794" y="1423069"/>
            <a:ext cx="8264598" cy="501675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DE" sz="1600" dirty="0"/>
              <a:t>Create an XML plan step by step, to satisfy the goal given.</a:t>
            </a:r>
          </a:p>
          <a:p>
            <a:r>
              <a:rPr lang="en-DE" sz="1600" dirty="0"/>
              <a:t>To create a plan, follow these steps:</a:t>
            </a:r>
          </a:p>
          <a:p>
            <a:r>
              <a:rPr lang="en-DE" sz="1600" dirty="0"/>
              <a:t>0. The plan should be as short as possible.</a:t>
            </a:r>
          </a:p>
          <a:p>
            <a:r>
              <a:rPr lang="en-DE" sz="1600" dirty="0"/>
              <a:t>1. From a &lt;goal&gt; create a &lt;plan&gt; as a series of &lt;functions&gt;.</a:t>
            </a:r>
          </a:p>
          <a:p>
            <a:r>
              <a:rPr lang="en-DE" sz="1600" dirty="0"/>
              <a:t>2. Before using any function in a plan, check that it is present in the most recent [AVAILABLE FUNCTIONS] list. If it is not, do not use it. Do not assume that any function that was previously defined or used in another plan or in [EXAMPLES] is automatically available or compatible with the current plan.</a:t>
            </a:r>
          </a:p>
          <a:p>
            <a:r>
              <a:rPr lang="en-DE" sz="1600" dirty="0"/>
              <a:t>3. Only use functions that are required for the given goal.</a:t>
            </a:r>
          </a:p>
          <a:p>
            <a:r>
              <a:rPr lang="en-DE" sz="1600" dirty="0"/>
              <a:t>4. A function has a single 'input' and a single 'output' which are both strings and not objects.</a:t>
            </a:r>
          </a:p>
          <a:p>
            <a:r>
              <a:rPr lang="en-DE" sz="1600" dirty="0"/>
              <a:t>5. The 'output' from each function is automatically passed as 'input' to the subsequent &lt;function&gt;.</a:t>
            </a:r>
          </a:p>
          <a:p>
            <a:r>
              <a:rPr lang="en-DE" sz="1600" dirty="0"/>
              <a:t>6. 'input' does not need to be specified if it consumes the 'output' of the previous function.</a:t>
            </a:r>
          </a:p>
          <a:p>
            <a:r>
              <a:rPr lang="en-DE" sz="1600" dirty="0"/>
              <a:t>7. To save an 'output' from a &lt;function&gt;, to pass into a future &lt;function&gt;, use &lt;function.{</a:t>
            </a:r>
            <a:r>
              <a:rPr lang="en-DE" sz="1600" dirty="0" err="1"/>
              <a:t>FunctionName</a:t>
            </a:r>
            <a:r>
              <a:rPr lang="en-DE" sz="1600" dirty="0"/>
              <a:t>} ... </a:t>
            </a:r>
            <a:r>
              <a:rPr lang="en-DE" sz="1600" dirty="0" err="1"/>
              <a:t>setContextVariable</a:t>
            </a:r>
            <a:r>
              <a:rPr lang="en-DE" sz="1600" dirty="0"/>
              <a:t>: "&lt;UNIQUE_VARIABLE_KEY&gt;"/&gt;</a:t>
            </a:r>
          </a:p>
          <a:p>
            <a:r>
              <a:rPr lang="en-DE" sz="1600" dirty="0"/>
              <a:t>8. To save an 'output' from a &lt;function&gt;, to return as part of a plan result, use &lt;function.{</a:t>
            </a:r>
            <a:r>
              <a:rPr lang="en-DE" sz="1600" dirty="0" err="1"/>
              <a:t>FunctionName</a:t>
            </a:r>
            <a:r>
              <a:rPr lang="en-DE" sz="1600" dirty="0"/>
              <a:t>} ... </a:t>
            </a:r>
            <a:r>
              <a:rPr lang="en-DE" sz="1600" dirty="0" err="1"/>
              <a:t>appendToResult</a:t>
            </a:r>
            <a:r>
              <a:rPr lang="en-DE" sz="1600" dirty="0"/>
              <a:t>: "RESULT__&lt;UNIQUE_RESULT_KEY&gt;"/&gt;</a:t>
            </a:r>
          </a:p>
          <a:p>
            <a:r>
              <a:rPr lang="en-DE" sz="1600" dirty="0"/>
              <a:t>9. Append an "END" XML comment at the end of the plan.</a:t>
            </a:r>
          </a:p>
        </p:txBody>
      </p:sp>
    </p:spTree>
    <p:extLst>
      <p:ext uri="{BB962C8B-B14F-4D97-AF65-F5344CB8AC3E}">
        <p14:creationId xmlns:p14="http://schemas.microsoft.com/office/powerpoint/2010/main" val="351157516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E9A104-6252-A122-5DEA-7FEA1E00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the Goal to Functions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C5F79-7C2A-72EB-F966-181FA754C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32" y="1765930"/>
            <a:ext cx="2879458" cy="1764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1E7041-8FBC-93A8-303B-BFA001150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82" y="3571026"/>
            <a:ext cx="2899307" cy="25426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A37CAB-ECC9-8302-BCE7-4169BCFBB3DF}"/>
              </a:ext>
            </a:extLst>
          </p:cNvPr>
          <p:cNvSpPr/>
          <p:nvPr/>
        </p:nvSpPr>
        <p:spPr bwMode="auto">
          <a:xfrm>
            <a:off x="3983666" y="3253563"/>
            <a:ext cx="3561907" cy="1068573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Davinci completion model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GPT4 Model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3DB4B2-B810-1AD4-3B5E-6B5EBAE795E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418367" y="3787850"/>
            <a:ext cx="565299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8CA369F-4FEB-D99B-7501-DBEB03918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335" y="3253563"/>
            <a:ext cx="3899405" cy="97090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243E3F-1FF8-B23A-6323-25A3C8E555DD}"/>
              </a:ext>
            </a:extLst>
          </p:cNvPr>
          <p:cNvCxnSpPr>
            <a:cxnSpLocks/>
          </p:cNvCxnSpPr>
          <p:nvPr/>
        </p:nvCxnSpPr>
        <p:spPr>
          <a:xfrm>
            <a:off x="7600507" y="3716966"/>
            <a:ext cx="565299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14279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1D750C-597E-4915-838A-D3116C1A8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4" y="171619"/>
            <a:ext cx="10577567" cy="553998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the planer </a:t>
            </a:r>
            <a:r>
              <a:rPr lang="de-DE" dirty="0" err="1"/>
              <a:t>work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C7564-4D0C-3DC7-CD06-94D883816220}"/>
              </a:ext>
            </a:extLst>
          </p:cNvPr>
          <p:cNvSpPr txBox="1"/>
          <p:nvPr/>
        </p:nvSpPr>
        <p:spPr>
          <a:xfrm>
            <a:off x="362614" y="2304801"/>
            <a:ext cx="11466771" cy="28623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goal</a:t>
            </a:r>
            <a:r>
              <a:rPr lang="en-US" sz="1800" dirty="0"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FFFF00"/>
                </a:solidFill>
                <a:latin typeface="Cascadia Mono" panose="020B0609020000020004" pitchFamily="49" charset="0"/>
              </a:rPr>
              <a:t>Summarize the input, then translate to Klingon and email it to Damir</a:t>
            </a:r>
            <a:r>
              <a:rPr lang="en-US" sz="1800" dirty="0">
                <a:latin typeface="Cascadia Mono" panose="020B0609020000020004" pitchFamily="49" charset="0"/>
              </a:rPr>
              <a:t>&lt;/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goal</a:t>
            </a:r>
            <a:r>
              <a:rPr lang="en-US" sz="1800" dirty="0">
                <a:latin typeface="Cascadia Mono" panose="020B0609020000020004" pitchFamily="49" charset="0"/>
              </a:rPr>
              <a:t>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&lt;</a:t>
            </a:r>
            <a:r>
              <a:rPr lang="de-DE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plan</a:t>
            </a:r>
            <a:r>
              <a:rPr lang="de-DE" sz="1800" dirty="0">
                <a:latin typeface="Cascadia Mono" panose="020B0609020000020004" pitchFamily="49" charset="0"/>
              </a:rPr>
              <a:t>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  &lt;</a:t>
            </a:r>
            <a:r>
              <a:rPr lang="de-DE" sz="1800" dirty="0" err="1">
                <a:latin typeface="Cascadia Mono" panose="020B0609020000020004" pitchFamily="49" charset="0"/>
              </a:rPr>
              <a:t>function.WriterSkill.Summarize</a:t>
            </a:r>
            <a:r>
              <a:rPr lang="de-DE" sz="1800" dirty="0">
                <a:latin typeface="Cascadia Mono" panose="020B0609020000020004" pitchFamily="49" charset="0"/>
              </a:rPr>
              <a:t>/&gt;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  &lt;</a:t>
            </a:r>
            <a:r>
              <a:rPr lang="en-US" sz="1800" dirty="0" err="1">
                <a:latin typeface="Cascadia Mono" panose="020B0609020000020004" pitchFamily="49" charset="0"/>
              </a:rPr>
              <a:t>function.LanguageHelpers.TranslateTo</a:t>
            </a:r>
            <a:r>
              <a:rPr lang="en-US" sz="1800" dirty="0"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</a:rPr>
              <a:t>translate_to_language</a:t>
            </a:r>
            <a:r>
              <a:rPr lang="en-US" sz="1800" dirty="0">
                <a:latin typeface="Cascadia Mono" panose="020B0609020000020004" pitchFamily="49" charset="0"/>
              </a:rPr>
              <a:t>=“Klingon" 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         </a:t>
            </a:r>
            <a:r>
              <a:rPr lang="en-US" sz="1800" dirty="0" err="1">
                <a:latin typeface="Cascadia Mono" panose="020B0609020000020004" pitchFamily="49" charset="0"/>
              </a:rPr>
              <a:t>setContextVariable</a:t>
            </a:r>
            <a:r>
              <a:rPr lang="en-US" sz="1800" dirty="0">
                <a:latin typeface="Cascadia Mono" panose="020B0609020000020004" pitchFamily="49" charset="0"/>
              </a:rPr>
              <a:t>="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ascadia Mono" panose="020B0609020000020004" pitchFamily="49" charset="0"/>
              </a:rPr>
              <a:t>TRANSLATED_TEXT</a:t>
            </a:r>
            <a:r>
              <a:rPr lang="en-US" sz="1800" dirty="0">
                <a:latin typeface="Cascadia Mono" panose="020B0609020000020004" pitchFamily="49" charset="0"/>
              </a:rPr>
              <a:t>" /&gt;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  &lt;</a:t>
            </a:r>
            <a:r>
              <a:rPr lang="de-DE" sz="1800" dirty="0" err="1">
                <a:latin typeface="Cascadia Mono" panose="020B0609020000020004" pitchFamily="49" charset="0"/>
              </a:rPr>
              <a:t>function.EmailConnector.LookupContactEmail</a:t>
            </a:r>
            <a:r>
              <a:rPr lang="de-DE" sz="1800" dirty="0"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="Martin" </a:t>
            </a:r>
            <a:br>
              <a:rPr lang="de-DE" sz="1800" dirty="0">
                <a:latin typeface="Cascadia Mono" panose="020B0609020000020004" pitchFamily="49" charset="0"/>
              </a:rPr>
            </a:br>
            <a:r>
              <a:rPr lang="de-DE" sz="1800" dirty="0">
                <a:latin typeface="Cascadia Mono" panose="020B0609020000020004" pitchFamily="49" charset="0"/>
              </a:rPr>
              <a:t>             </a:t>
            </a:r>
            <a:r>
              <a:rPr lang="de-DE" sz="1800" dirty="0" err="1">
                <a:latin typeface="Cascadia Mono" panose="020B0609020000020004" pitchFamily="49" charset="0"/>
              </a:rPr>
              <a:t>setContextVariable</a:t>
            </a:r>
            <a:r>
              <a:rPr lang="de-DE" sz="1800" dirty="0">
                <a:latin typeface="Cascadia Mono" panose="020B0609020000020004" pitchFamily="49" charset="0"/>
              </a:rPr>
              <a:t>="</a:t>
            </a:r>
            <a:r>
              <a:rPr lang="de-DE" sz="1800" dirty="0">
                <a:solidFill>
                  <a:schemeClr val="accent3">
                    <a:lumMod val="75000"/>
                  </a:schemeClr>
                </a:solidFill>
                <a:latin typeface="Cascadia Mono" panose="020B0609020000020004" pitchFamily="49" charset="0"/>
              </a:rPr>
              <a:t>CONTACT_RESULT</a:t>
            </a:r>
            <a:r>
              <a:rPr lang="de-DE" sz="1800" dirty="0">
                <a:latin typeface="Cascadia Mono" panose="020B0609020000020004" pitchFamily="49" charset="0"/>
              </a:rPr>
              <a:t>" /&gt;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  &lt;</a:t>
            </a:r>
            <a:r>
              <a:rPr lang="en-US" sz="1800" dirty="0" err="1">
                <a:latin typeface="Cascadia Mono" panose="020B0609020000020004" pitchFamily="49" charset="0"/>
              </a:rPr>
              <a:t>function.EmailConnector.EmailTo</a:t>
            </a:r>
            <a:r>
              <a:rPr lang="en-US" sz="1800" dirty="0">
                <a:latin typeface="Cascadia Mono" panose="020B0609020000020004" pitchFamily="49" charset="0"/>
              </a:rPr>
              <a:t> input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ascadia Mono" panose="020B0609020000020004" pitchFamily="49" charset="0"/>
              </a:rPr>
              <a:t>="$TRANSLATED_TEXT</a:t>
            </a:r>
            <a:r>
              <a:rPr lang="en-US" sz="1800" dirty="0">
                <a:latin typeface="Cascadia Mono" panose="020B0609020000020004" pitchFamily="49" charset="0"/>
              </a:rPr>
              <a:t>" 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         recipient="$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ascadia Mono" panose="020B0609020000020004" pitchFamily="49" charset="0"/>
              </a:rPr>
              <a:t>CONTACT_RESULT</a:t>
            </a:r>
            <a:r>
              <a:rPr lang="en-US" sz="1800" dirty="0">
                <a:latin typeface="Cascadia Mono" panose="020B0609020000020004" pitchFamily="49" charset="0"/>
              </a:rPr>
              <a:t>"/&gt;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&lt;/</a:t>
            </a:r>
            <a:r>
              <a:rPr lang="de-DE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plan</a:t>
            </a:r>
            <a:r>
              <a:rPr lang="de-DE" sz="1800" dirty="0">
                <a:latin typeface="Cascadia Mono" panose="020B0609020000020004" pitchFamily="49" charset="0"/>
              </a:rPr>
              <a:t>&gt;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99263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20E49-00E0-E511-6AEF-271D98D3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945" y="2894382"/>
            <a:ext cx="5275590" cy="1181201"/>
          </a:xfrm>
          <a:prstGeom prst="rect">
            <a:avLst/>
          </a:prstGeom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58616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D96A95-4B75-3B32-15AF-270C48BB8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264" y="798954"/>
            <a:ext cx="4972779" cy="1785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F85FBF-E019-2A43-7748-9B06407D5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157" y="3333256"/>
            <a:ext cx="4930886" cy="298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838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0C341-2042-9933-E507-32255DF2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47" y="1606539"/>
            <a:ext cx="6074021" cy="4324361"/>
          </a:xfrm>
          <a:prstGeom prst="rect">
            <a:avLst/>
          </a:prstGeom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A804FAE-6A83-A002-5995-1D4922684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345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E99126-964F-9560-FC24-AD7D60E8EE41}"/>
              </a:ext>
            </a:extLst>
          </p:cNvPr>
          <p:cNvSpPr txBox="1">
            <a:spLocks/>
          </p:cNvSpPr>
          <p:nvPr/>
        </p:nvSpPr>
        <p:spPr>
          <a:xfrm>
            <a:off x="5209384" y="496213"/>
            <a:ext cx="10577567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err="1"/>
              <a:t>How</a:t>
            </a:r>
            <a:r>
              <a:rPr lang="de-DE" sz="2800" dirty="0"/>
              <a:t> </a:t>
            </a:r>
            <a:r>
              <a:rPr lang="de-DE" sz="2800" dirty="0" err="1"/>
              <a:t>about</a:t>
            </a:r>
            <a:r>
              <a:rPr lang="de-DE" sz="2800" dirty="0"/>
              <a:t> </a:t>
            </a:r>
            <a:r>
              <a:rPr lang="de-DE" sz="2800" dirty="0" err="1"/>
              <a:t>something</a:t>
            </a:r>
            <a:r>
              <a:rPr lang="de-DE" sz="2800" dirty="0"/>
              <a:t> not solvable?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14590939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A7384-90D5-6F47-7100-E4A573BC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688" y="159379"/>
            <a:ext cx="5611811" cy="553998"/>
          </a:xfrm>
        </p:spPr>
        <p:txBody>
          <a:bodyPr/>
          <a:lstStyle/>
          <a:p>
            <a:r>
              <a:rPr lang="en-US" dirty="0"/>
              <a:t>References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5AF08-0880-9781-2712-9B7D8A5EF129}"/>
              </a:ext>
            </a:extLst>
          </p:cNvPr>
          <p:cNvSpPr txBox="1"/>
          <p:nvPr/>
        </p:nvSpPr>
        <p:spPr>
          <a:xfrm>
            <a:off x="4479925" y="1355857"/>
            <a:ext cx="6813550" cy="4790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Azure/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aistudio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-copilot-sample at 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oct-refresh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de-DE" sz="1800" dirty="0"/>
          </a:p>
          <a:p>
            <a:endParaRPr lang="de-DE" sz="1800" dirty="0"/>
          </a:p>
          <a:p>
            <a:r>
              <a:rPr lang="de-DE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Copilot Studio</a:t>
            </a:r>
            <a:endParaRPr lang="de-DE" sz="1800" dirty="0"/>
          </a:p>
          <a:p>
            <a:endParaRPr lang="de-DE" dirty="0"/>
          </a:p>
          <a:p>
            <a:r>
              <a:rPr lang="de-DE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Studio</a:t>
            </a:r>
            <a:endParaRPr lang="de-DE" sz="1800" dirty="0"/>
          </a:p>
          <a:p>
            <a:endParaRPr lang="de-DE" sz="1800" dirty="0"/>
          </a:p>
          <a:p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 Kernel</a:t>
            </a:r>
            <a:endParaRPr lang="en-US" sz="1800" dirty="0"/>
          </a:p>
          <a:p>
            <a:endParaRPr lang="en-US" sz="1800" dirty="0"/>
          </a:p>
          <a:p>
            <a:r>
              <a:rPr lang="de-DE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AI-</a:t>
            </a:r>
            <a:r>
              <a:rPr lang="de-DE" sz="1800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Generated</a:t>
            </a:r>
            <a:r>
              <a:rPr lang="de-DE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3D Worlds</a:t>
            </a:r>
            <a:br>
              <a:rPr lang="de-DE" sz="1800" dirty="0"/>
            </a:br>
            <a:endParaRPr lang="de-DE" sz="1800" dirty="0"/>
          </a:p>
          <a:p>
            <a:r>
              <a:rPr lang="de-DE" sz="18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Imagine AI Art Generator</a:t>
            </a:r>
            <a:endParaRPr lang="de-DE" sz="1800" dirty="0"/>
          </a:p>
          <a:p>
            <a:endParaRPr lang="en-DE" dirty="0"/>
          </a:p>
          <a:p>
            <a:r>
              <a:rPr lang="de-DE" sz="1800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Midjourney</a:t>
            </a:r>
            <a:br>
              <a:rPr lang="de-DE" sz="1800" dirty="0"/>
            </a:br>
            <a:endParaRPr lang="de-DE" sz="1800" dirty="0"/>
          </a:p>
          <a:p>
            <a:r>
              <a:rPr lang="en-US" sz="18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SDK - Azure AI Studio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BOOK OF NEWS - Microsoft Ignite</a:t>
            </a:r>
            <a:endParaRPr lang="en-DE" sz="1800" dirty="0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74CE24AC-9D7B-A244-F329-1A714479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8EF8F6D5-E77F-036D-0C84-3339DF2FF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3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DD88BA-D091-71DA-AB96-5EA1FD9A489C}"/>
              </a:ext>
            </a:extLst>
          </p:cNvPr>
          <p:cNvSpPr txBox="1"/>
          <p:nvPr/>
        </p:nvSpPr>
        <p:spPr>
          <a:xfrm>
            <a:off x="132300" y="220130"/>
            <a:ext cx="46429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2800" b="1" i="0" dirty="0">
                <a:effectLst/>
                <a:latin typeface="Lato" panose="020F0502020204030203" pitchFamily="34" charset="0"/>
              </a:rPr>
              <a:t>Azure </a:t>
            </a:r>
            <a:r>
              <a:rPr lang="de-DE" sz="2800" b="1" i="0" dirty="0" err="1">
                <a:effectLst/>
                <a:latin typeface="Lato" panose="020F0502020204030203" pitchFamily="34" charset="0"/>
              </a:rPr>
              <a:t>OpenAI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und </a:t>
            </a:r>
            <a:r>
              <a:rPr lang="de-DE" sz="2800" b="1" i="0" dirty="0" err="1">
                <a:effectLst/>
                <a:latin typeface="Lato" panose="020F0502020204030203" pitchFamily="34" charset="0"/>
              </a:rPr>
              <a:t>Semantic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Kernel für Softwareentwickler</a:t>
            </a:r>
          </a:p>
        </p:txBody>
      </p:sp>
    </p:spTree>
    <p:extLst>
      <p:ext uri="{BB962C8B-B14F-4D97-AF65-F5344CB8AC3E}">
        <p14:creationId xmlns:p14="http://schemas.microsoft.com/office/powerpoint/2010/main" val="25423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B7C74-B74B-FB4D-F437-7EC74E8922F8}"/>
              </a:ext>
            </a:extLst>
          </p:cNvPr>
          <p:cNvSpPr txBox="1"/>
          <p:nvPr/>
        </p:nvSpPr>
        <p:spPr>
          <a:xfrm>
            <a:off x="384902" y="2438438"/>
            <a:ext cx="861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Pause: 10.30-11.00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384902" y="3187329"/>
            <a:ext cx="86128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https://github.com/ddobric/semantic-kernel-training/settings/access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1932837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E04-2CA5-7FD1-D0B9-67B1EB38B12C}"/>
              </a:ext>
            </a:extLst>
          </p:cNvPr>
          <p:cNvSpPr txBox="1"/>
          <p:nvPr/>
        </p:nvSpPr>
        <p:spPr>
          <a:xfrm>
            <a:off x="4905597" y="6325153"/>
            <a:ext cx="681281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Request Access </a:t>
            </a:r>
            <a:r>
              <a:rPr lang="de-DE" dirty="0" err="1">
                <a:hlinkClick r:id="rId4"/>
              </a:rPr>
              <a:t>to</a:t>
            </a:r>
            <a:r>
              <a:rPr lang="de-DE" dirty="0">
                <a:hlinkClick r:id="rId4"/>
              </a:rPr>
              <a:t> Azure </a:t>
            </a:r>
            <a:r>
              <a:rPr lang="de-DE" dirty="0" err="1">
                <a:hlinkClick r:id="rId4"/>
              </a:rPr>
              <a:t>OpenAI</a:t>
            </a:r>
            <a:r>
              <a:rPr lang="de-DE" dirty="0">
                <a:hlinkClick r:id="rId4"/>
              </a:rPr>
              <a:t> Service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0480" y="2991132"/>
            <a:ext cx="6510338" cy="947952"/>
          </a:xfrm>
        </p:spPr>
        <p:txBody>
          <a:bodyPr/>
          <a:lstStyle/>
          <a:p>
            <a:r>
              <a:rPr lang="en-US" dirty="0"/>
              <a:t>Open AI Playground</a:t>
            </a:r>
          </a:p>
          <a:p>
            <a:r>
              <a:rPr lang="en-US" dirty="0"/>
              <a:t>Azure Open AI Playground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935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FF0798-716C-3F82-CE47-B962E29D83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680" y="226529"/>
            <a:ext cx="1019810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Generative Model Types</a:t>
            </a:r>
            <a:endParaRPr lang="en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12CA8B-B6EB-F1C0-F789-CF68EC2E6C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652" y="1934822"/>
            <a:ext cx="3167879" cy="738663"/>
          </a:xfrm>
          <a:solidFill>
            <a:srgbClr val="00B0F0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/>
              <a:t>Completion Models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endParaRPr lang="en-DE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DADEC6-4262-42D8-F097-E165F57712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96782" y="1936531"/>
            <a:ext cx="3284958" cy="736954"/>
          </a:xfrm>
          <a:solidFill>
            <a:srgbClr val="00B0F0"/>
          </a:solidFill>
        </p:spPr>
        <p:txBody>
          <a:bodyPr lIns="0" tIns="0" rIns="0" bIns="0"/>
          <a:lstStyle/>
          <a:p>
            <a:pPr algn="ctr">
              <a:lnSpc>
                <a:spcPts val="19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en-US" sz="1600" dirty="0"/>
              <a:t>Chat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CA0ACB2-0CD9-FB01-B48A-15966259897A}"/>
              </a:ext>
            </a:extLst>
          </p:cNvPr>
          <p:cNvSpPr txBox="1">
            <a:spLocks/>
          </p:cNvSpPr>
          <p:nvPr/>
        </p:nvSpPr>
        <p:spPr>
          <a:xfrm>
            <a:off x="4826652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application is based on Completion</a:t>
            </a:r>
            <a:r>
              <a:rPr kumimoji="0" lang="en-US" sz="1600" b="0" i="0" u="none" strike="noStrike" kern="1200" cap="none" spc="-1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prompts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363A2-567F-8BAC-B46C-AABFE5F1CEF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6410592" y="2673485"/>
            <a:ext cx="0" cy="94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67E7F8-057D-8DB4-EEE8-5E3079970491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9739261" y="2673485"/>
            <a:ext cx="3113" cy="954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B5933C0-EF84-C581-A27C-8895EA06AD51}"/>
              </a:ext>
            </a:extLst>
          </p:cNvPr>
          <p:cNvSpPr txBox="1">
            <a:spLocks/>
          </p:cNvSpPr>
          <p:nvPr/>
        </p:nvSpPr>
        <p:spPr>
          <a:xfrm>
            <a:off x="8096782" y="3628153"/>
            <a:ext cx="3291184" cy="805583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Chat-GPT Application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19FAE1-B9FC-AA8A-781B-50C80EF0F4AD}"/>
              </a:ext>
            </a:extLst>
          </p:cNvPr>
          <p:cNvSpPr txBox="1">
            <a:spLocks/>
          </p:cNvSpPr>
          <p:nvPr/>
        </p:nvSpPr>
        <p:spPr>
          <a:xfrm>
            <a:off x="1556523" y="1936529"/>
            <a:ext cx="3167878" cy="73866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/>
              <a:t> Embeddings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71B48A78-AB8F-1B25-4F96-2B0567776765}"/>
              </a:ext>
            </a:extLst>
          </p:cNvPr>
          <p:cNvSpPr txBox="1">
            <a:spLocks/>
          </p:cNvSpPr>
          <p:nvPr/>
        </p:nvSpPr>
        <p:spPr>
          <a:xfrm>
            <a:off x="1556523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Semantic Search Applications</a:t>
            </a: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3153189-CB76-E9ED-BAC7-C7F1728F02C6}"/>
              </a:ext>
            </a:extLst>
          </p:cNvPr>
          <p:cNvCxnSpPr>
            <a:cxnSpLocks/>
            <a:stCxn id="47" idx="0"/>
            <a:endCxn id="17" idx="2"/>
          </p:cNvCxnSpPr>
          <p:nvPr/>
        </p:nvCxnSpPr>
        <p:spPr>
          <a:xfrm flipH="1" flipV="1">
            <a:off x="3140462" y="2675193"/>
            <a:ext cx="1" cy="947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869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Completion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12834-A4C7-A712-344B-628CEA37EC13}"/>
              </a:ext>
            </a:extLst>
          </p:cNvPr>
          <p:cNvSpPr txBox="1"/>
          <p:nvPr/>
        </p:nvSpPr>
        <p:spPr>
          <a:xfrm>
            <a:off x="4495068" y="2282090"/>
            <a:ext cx="7031452" cy="2585323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</a:rPr>
              <a:t>Summarize following scientific abstract, using a user-friendly language. </a:t>
            </a:r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[Abstract]</a:t>
            </a:r>
            <a:br>
              <a:rPr lang="de-DE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Sparse representation has attracted much attention from researchers in fields of signal processing, image processing, computer vision, and pattern recognition. Sparse representation also has a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good reputation in both theoretical research . . .</a:t>
            </a:r>
            <a:endParaRPr lang="de-DE" sz="1800" dirty="0"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35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metadata/properties"/>
    <ds:schemaRef ds:uri="731964a5-2251-446e-b5d2-98eedce2e8b8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dae760b4-279b-49a4-b55c-d6587a120b6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12877</TotalTime>
  <Words>2615</Words>
  <Application>Microsoft Office PowerPoint</Application>
  <PresentationFormat>Widescreen</PresentationFormat>
  <Paragraphs>406</Paragraphs>
  <Slides>59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59</vt:i4>
      </vt:variant>
    </vt:vector>
  </HeadingPairs>
  <TitlesOfParts>
    <vt:vector size="73" baseType="lpstr">
      <vt:lpstr>Segoe UI</vt:lpstr>
      <vt:lpstr>var(--font-family-secondary)</vt:lpstr>
      <vt:lpstr>Cascadia Mono</vt:lpstr>
      <vt:lpstr>Open Sans</vt:lpstr>
      <vt:lpstr>Lato</vt:lpstr>
      <vt:lpstr>Wingdings</vt:lpstr>
      <vt:lpstr>Arial</vt:lpstr>
      <vt:lpstr>Segoe UI Semibold</vt:lpstr>
      <vt:lpstr>Consolas</vt:lpstr>
      <vt:lpstr>-apple-system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Microsoft confidential</vt:lpstr>
      <vt:lpstr>GENERATIVE AI</vt:lpstr>
      <vt:lpstr>What is a Model?</vt:lpstr>
      <vt:lpstr>Available GPT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Similarity Between Multidimensional Vectors</vt:lpstr>
      <vt:lpstr>PowerPoint Presentation</vt:lpstr>
      <vt:lpstr>When to use Embeddings?</vt:lpstr>
      <vt:lpstr>Tokens</vt:lpstr>
      <vt:lpstr>PowerPoint Presentation</vt:lpstr>
      <vt:lpstr>OPEN AI API</vt:lpstr>
      <vt:lpstr>PowerPoint Presentation</vt:lpstr>
      <vt:lpstr>SEMANTIC KERNEL</vt:lpstr>
      <vt:lpstr>PowerPoint Presentation</vt:lpstr>
      <vt:lpstr>PowerPoint Presentation</vt:lpstr>
      <vt:lpstr>What is an Agent?</vt:lpstr>
      <vt:lpstr>What is a Copilot?</vt:lpstr>
      <vt:lpstr>Why to use SK?</vt:lpstr>
      <vt:lpstr>Architecture of the “Smart” application</vt:lpstr>
      <vt:lpstr>AI Plugins</vt:lpstr>
      <vt:lpstr>The Knowledge is inside Plugins</vt:lpstr>
      <vt:lpstr>Deep Dive into Semantic Kernel</vt:lpstr>
      <vt:lpstr>SEMANTIC KERNEL OVERVIEW</vt:lpstr>
      <vt:lpstr>Semantic Kernel Initialization with OpenAI</vt:lpstr>
      <vt:lpstr>Semantic Kernel Initialization with Azure OpenAI</vt:lpstr>
      <vt:lpstr>Two types of functions</vt:lpstr>
      <vt:lpstr>NATIVE FUNCTIONS</vt:lpstr>
      <vt:lpstr>SEMANTIC FUNCTIONS</vt:lpstr>
      <vt:lpstr>Preserving context in Conversation History</vt:lpstr>
      <vt:lpstr>Variables and Context Flow</vt:lpstr>
      <vt:lpstr>Variables and Context Flow</vt:lpstr>
      <vt:lpstr>Using Conversation History as variable</vt:lpstr>
      <vt:lpstr>Using variables (Templatizing), Prompt Template Syntax)</vt:lpstr>
      <vt:lpstr>Nested Semantic Functions Semantic function invokes a semantic function</vt:lpstr>
      <vt:lpstr>Nested Native Functions Semantic function invokes a native function</vt:lpstr>
      <vt:lpstr>Chaining Functions </vt:lpstr>
      <vt:lpstr>AI Plugins</vt:lpstr>
      <vt:lpstr>PowerPoint Presentation</vt:lpstr>
      <vt:lpstr>Planers</vt:lpstr>
      <vt:lpstr>PowerPoint Presentation</vt:lpstr>
      <vt:lpstr>The plan is a mapping</vt:lpstr>
      <vt:lpstr>All starts with the Goal</vt:lpstr>
      <vt:lpstr>Plan execution</vt:lpstr>
      <vt:lpstr>SK creates the plan for a given goal</vt:lpstr>
      <vt:lpstr>The plan is created from Semantic Function</vt:lpstr>
      <vt:lpstr>Mapping the Goal to Functions</vt:lpstr>
      <vt:lpstr>How does the planer work?</vt:lpstr>
      <vt:lpstr>PowerPoint Presentation</vt:lpstr>
      <vt:lpstr>PowerPoint Presentation</vt:lpstr>
      <vt:lpstr>PowerPoint Presentation</vt:lpstr>
      <vt:lpstr>References</vt:lpstr>
      <vt:lpstr>PowerPoint Presentation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41</cp:revision>
  <dcterms:created xsi:type="dcterms:W3CDTF">2023-08-22T18:29:18Z</dcterms:created>
  <dcterms:modified xsi:type="dcterms:W3CDTF">2024-12-09T19:21:11Z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